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handoutMasterIdLst>
    <p:handoutMasterId r:id="rId49"/>
  </p:handoutMasterIdLst>
  <p:sldIdLst>
    <p:sldId id="259" r:id="rId2"/>
    <p:sldId id="294" r:id="rId3"/>
    <p:sldId id="295" r:id="rId4"/>
    <p:sldId id="296" r:id="rId5"/>
    <p:sldId id="297" r:id="rId6"/>
    <p:sldId id="298" r:id="rId7"/>
    <p:sldId id="260" r:id="rId8"/>
    <p:sldId id="262" r:id="rId9"/>
    <p:sldId id="265" r:id="rId10"/>
    <p:sldId id="267" r:id="rId11"/>
    <p:sldId id="264" r:id="rId12"/>
    <p:sldId id="268" r:id="rId13"/>
    <p:sldId id="269" r:id="rId14"/>
    <p:sldId id="276" r:id="rId15"/>
    <p:sldId id="274" r:id="rId16"/>
    <p:sldId id="273" r:id="rId17"/>
    <p:sldId id="272" r:id="rId18"/>
    <p:sldId id="277" r:id="rId19"/>
    <p:sldId id="280" r:id="rId20"/>
    <p:sldId id="299" r:id="rId21"/>
    <p:sldId id="279" r:id="rId22"/>
    <p:sldId id="286" r:id="rId23"/>
    <p:sldId id="289" r:id="rId24"/>
    <p:sldId id="288" r:id="rId25"/>
    <p:sldId id="292" r:id="rId26"/>
    <p:sldId id="287" r:id="rId27"/>
    <p:sldId id="290" r:id="rId28"/>
    <p:sldId id="291" r:id="rId29"/>
    <p:sldId id="293" r:id="rId30"/>
    <p:sldId id="300" r:id="rId31"/>
    <p:sldId id="301" r:id="rId32"/>
    <p:sldId id="302" r:id="rId33"/>
    <p:sldId id="303" r:id="rId34"/>
    <p:sldId id="304" r:id="rId35"/>
    <p:sldId id="305" r:id="rId36"/>
    <p:sldId id="310" r:id="rId37"/>
    <p:sldId id="311" r:id="rId38"/>
    <p:sldId id="312" r:id="rId39"/>
    <p:sldId id="306" r:id="rId40"/>
    <p:sldId id="307" r:id="rId41"/>
    <p:sldId id="308" r:id="rId42"/>
    <p:sldId id="309" r:id="rId43"/>
    <p:sldId id="284" r:id="rId44"/>
    <p:sldId id="285" r:id="rId45"/>
    <p:sldId id="278" r:id="rId46"/>
    <p:sldId id="283" r:id="rId47"/>
  </p:sldIdLst>
  <p:sldSz cx="12192000" cy="6858000"/>
  <p:notesSz cx="6745288" cy="98821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1"/>
            <a:ext cx="2922958" cy="495825"/>
          </a:xfrm>
          <a:prstGeom prst="rect">
            <a:avLst/>
          </a:prstGeom>
        </p:spPr>
        <p:txBody>
          <a:bodyPr vert="horz" lIns="90882" tIns="45441" rIns="90882" bIns="45441" rtlCol="0"/>
          <a:lstStyle>
            <a:lvl1pPr algn="l">
              <a:defRPr sz="1200"/>
            </a:lvl1pPr>
          </a:lstStyle>
          <a:p>
            <a:endParaRPr lang="el-GR"/>
          </a:p>
        </p:txBody>
      </p:sp>
      <p:sp>
        <p:nvSpPr>
          <p:cNvPr id="3" name="Θέση ημερομηνίας 2"/>
          <p:cNvSpPr>
            <a:spLocks noGrp="1"/>
          </p:cNvSpPr>
          <p:nvPr>
            <p:ph type="dt" sz="quarter" idx="1"/>
          </p:nvPr>
        </p:nvSpPr>
        <p:spPr>
          <a:xfrm>
            <a:off x="3820770" y="1"/>
            <a:ext cx="2922958" cy="495825"/>
          </a:xfrm>
          <a:prstGeom prst="rect">
            <a:avLst/>
          </a:prstGeom>
        </p:spPr>
        <p:txBody>
          <a:bodyPr vert="horz" lIns="90882" tIns="45441" rIns="90882" bIns="45441" rtlCol="0"/>
          <a:lstStyle>
            <a:lvl1pPr algn="r">
              <a:defRPr sz="1200"/>
            </a:lvl1pPr>
          </a:lstStyle>
          <a:p>
            <a:fld id="{3E7CFF7E-56FA-41B6-B7D4-F9A82EB8C71B}" type="datetimeFigureOut">
              <a:rPr lang="el-GR" smtClean="0"/>
              <a:t>28/5/2026</a:t>
            </a:fld>
            <a:endParaRPr lang="el-GR"/>
          </a:p>
        </p:txBody>
      </p:sp>
      <p:sp>
        <p:nvSpPr>
          <p:cNvPr id="4" name="Θέση υποσέλιδου 3"/>
          <p:cNvSpPr>
            <a:spLocks noGrp="1"/>
          </p:cNvSpPr>
          <p:nvPr>
            <p:ph type="ftr" sz="quarter" idx="2"/>
          </p:nvPr>
        </p:nvSpPr>
        <p:spPr>
          <a:xfrm>
            <a:off x="1" y="9386365"/>
            <a:ext cx="2922958" cy="495824"/>
          </a:xfrm>
          <a:prstGeom prst="rect">
            <a:avLst/>
          </a:prstGeom>
        </p:spPr>
        <p:txBody>
          <a:bodyPr vert="horz" lIns="90882" tIns="45441" rIns="90882" bIns="45441"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20770" y="9386365"/>
            <a:ext cx="2922958" cy="495824"/>
          </a:xfrm>
          <a:prstGeom prst="rect">
            <a:avLst/>
          </a:prstGeom>
        </p:spPr>
        <p:txBody>
          <a:bodyPr vert="horz" lIns="90882" tIns="45441" rIns="90882" bIns="45441" rtlCol="0" anchor="b"/>
          <a:lstStyle>
            <a:lvl1pPr algn="r">
              <a:defRPr sz="1200"/>
            </a:lvl1pPr>
          </a:lstStyle>
          <a:p>
            <a:fld id="{1C48FF95-DF50-4F54-904A-866BC52C76BA}" type="slidenum">
              <a:rPr lang="el-GR" smtClean="0"/>
              <a:t>‹#›</a:t>
            </a:fld>
            <a:endParaRPr lang="el-GR"/>
          </a:p>
        </p:txBody>
      </p:sp>
    </p:spTree>
    <p:extLst>
      <p:ext uri="{BB962C8B-B14F-4D97-AF65-F5344CB8AC3E}">
        <p14:creationId xmlns:p14="http://schemas.microsoft.com/office/powerpoint/2010/main" val="187937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1"/>
            <a:ext cx="2922958" cy="495825"/>
          </a:xfrm>
          <a:prstGeom prst="rect">
            <a:avLst/>
          </a:prstGeom>
        </p:spPr>
        <p:txBody>
          <a:bodyPr vert="horz" lIns="90882" tIns="45441" rIns="90882" bIns="45441" rtlCol="0"/>
          <a:lstStyle>
            <a:lvl1pPr algn="l">
              <a:defRPr sz="1200"/>
            </a:lvl1pPr>
          </a:lstStyle>
          <a:p>
            <a:endParaRPr lang="el-GR"/>
          </a:p>
        </p:txBody>
      </p:sp>
      <p:sp>
        <p:nvSpPr>
          <p:cNvPr id="3" name="Θέση ημερομηνίας 2"/>
          <p:cNvSpPr>
            <a:spLocks noGrp="1"/>
          </p:cNvSpPr>
          <p:nvPr>
            <p:ph type="dt" idx="1"/>
          </p:nvPr>
        </p:nvSpPr>
        <p:spPr>
          <a:xfrm>
            <a:off x="3820770" y="1"/>
            <a:ext cx="2922958" cy="495825"/>
          </a:xfrm>
          <a:prstGeom prst="rect">
            <a:avLst/>
          </a:prstGeom>
        </p:spPr>
        <p:txBody>
          <a:bodyPr vert="horz" lIns="90882" tIns="45441" rIns="90882" bIns="45441" rtlCol="0"/>
          <a:lstStyle>
            <a:lvl1pPr algn="r">
              <a:defRPr sz="1200"/>
            </a:lvl1pPr>
          </a:lstStyle>
          <a:p>
            <a:fld id="{AD709EEB-6E82-4FE6-9A83-0BE70372693C}" type="datetimeFigureOut">
              <a:rPr lang="el-GR" smtClean="0"/>
              <a:t>28/5/2026</a:t>
            </a:fld>
            <a:endParaRPr lang="el-GR"/>
          </a:p>
        </p:txBody>
      </p:sp>
      <p:sp>
        <p:nvSpPr>
          <p:cNvPr id="4" name="Θέση εικόνας διαφάνειας 3"/>
          <p:cNvSpPr>
            <a:spLocks noGrp="1" noRot="1" noChangeAspect="1"/>
          </p:cNvSpPr>
          <p:nvPr>
            <p:ph type="sldImg" idx="2"/>
          </p:nvPr>
        </p:nvSpPr>
        <p:spPr>
          <a:xfrm>
            <a:off x="407988" y="1233488"/>
            <a:ext cx="5929312" cy="3336925"/>
          </a:xfrm>
          <a:prstGeom prst="rect">
            <a:avLst/>
          </a:prstGeom>
          <a:noFill/>
          <a:ln w="12700">
            <a:solidFill>
              <a:prstClr val="black"/>
            </a:solidFill>
          </a:ln>
        </p:spPr>
        <p:txBody>
          <a:bodyPr vert="horz" lIns="90882" tIns="45441" rIns="90882" bIns="45441" rtlCol="0" anchor="ctr"/>
          <a:lstStyle/>
          <a:p>
            <a:endParaRPr lang="el-GR"/>
          </a:p>
        </p:txBody>
      </p:sp>
      <p:sp>
        <p:nvSpPr>
          <p:cNvPr id="5" name="Θέση σημειώσεων 4"/>
          <p:cNvSpPr>
            <a:spLocks noGrp="1"/>
          </p:cNvSpPr>
          <p:nvPr>
            <p:ph type="body" sz="quarter" idx="3"/>
          </p:nvPr>
        </p:nvSpPr>
        <p:spPr>
          <a:xfrm>
            <a:off x="674529" y="4755802"/>
            <a:ext cx="5396230" cy="3891112"/>
          </a:xfrm>
          <a:prstGeom prst="rect">
            <a:avLst/>
          </a:prstGeom>
        </p:spPr>
        <p:txBody>
          <a:bodyPr vert="horz" lIns="90882" tIns="45441" rIns="90882" bIns="45441"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1" y="9386365"/>
            <a:ext cx="2922958" cy="495824"/>
          </a:xfrm>
          <a:prstGeom prst="rect">
            <a:avLst/>
          </a:prstGeom>
        </p:spPr>
        <p:txBody>
          <a:bodyPr vert="horz" lIns="90882" tIns="45441" rIns="90882" bIns="45441"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20770" y="9386365"/>
            <a:ext cx="2922958" cy="495824"/>
          </a:xfrm>
          <a:prstGeom prst="rect">
            <a:avLst/>
          </a:prstGeom>
        </p:spPr>
        <p:txBody>
          <a:bodyPr vert="horz" lIns="90882" tIns="45441" rIns="90882" bIns="45441" rtlCol="0" anchor="b"/>
          <a:lstStyle>
            <a:lvl1pPr algn="r">
              <a:defRPr sz="1200"/>
            </a:lvl1pPr>
          </a:lstStyle>
          <a:p>
            <a:fld id="{8F1E7E8E-0045-4F2E-B28C-E9918A5EF213}" type="slidenum">
              <a:rPr lang="el-GR" smtClean="0"/>
              <a:t>‹#›</a:t>
            </a:fld>
            <a:endParaRPr lang="el-GR"/>
          </a:p>
        </p:txBody>
      </p:sp>
    </p:spTree>
    <p:extLst>
      <p:ext uri="{BB962C8B-B14F-4D97-AF65-F5344CB8AC3E}">
        <p14:creationId xmlns:p14="http://schemas.microsoft.com/office/powerpoint/2010/main" val="296888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1E7E8E-0045-4F2E-B28C-E9918A5EF213}" type="slidenum">
              <a:rPr lang="el-GR" smtClean="0"/>
              <a:t>43</a:t>
            </a:fld>
            <a:endParaRPr lang="el-GR"/>
          </a:p>
        </p:txBody>
      </p:sp>
    </p:spTree>
    <p:extLst>
      <p:ext uri="{BB962C8B-B14F-4D97-AF65-F5344CB8AC3E}">
        <p14:creationId xmlns:p14="http://schemas.microsoft.com/office/powerpoint/2010/main" val="78171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26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A7489AAA-B33B-44C9-851A-92C790F0AFEE}" type="datetimeFigureOut">
              <a:rPr lang="el-GR" smtClean="0"/>
              <a:t>28/5/2026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3835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2843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1891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41762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2552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2381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80832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1325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3381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28/5/2026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84218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7489AAA-B33B-44C9-851A-92C790F0AFEE}" type="datetimeFigureOut">
              <a:rPr lang="el-GR" smtClean="0"/>
              <a:t>28/5/2026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50259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7489AAA-B33B-44C9-851A-92C790F0AFEE}" type="datetimeFigureOut">
              <a:rPr lang="el-GR" smtClean="0"/>
              <a:t>28/5/2026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23718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A7489AAA-B33B-44C9-851A-92C790F0AFEE}" type="datetimeFigureOut">
              <a:rPr lang="el-GR" smtClean="0"/>
              <a:t>28/5/2026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6451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89AAA-B33B-44C9-851A-92C790F0AFEE}" type="datetimeFigureOut">
              <a:rPr lang="el-GR" smtClean="0"/>
              <a:t>28/5/2026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05271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489AAA-B33B-44C9-851A-92C790F0AFEE}" type="datetimeFigureOut">
              <a:rPr lang="el-GR" smtClean="0"/>
              <a:t>28/5/2026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03734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489AAA-B33B-44C9-851A-92C790F0AFEE}" type="datetimeFigureOut">
              <a:rPr lang="el-GR" smtClean="0"/>
              <a:t>28/5/2026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72521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7489AAA-B33B-44C9-851A-92C790F0AFEE}" type="datetimeFigureOut">
              <a:rPr lang="el-GR" smtClean="0"/>
              <a:t>28/5/2026</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AE050C8-1E1B-4B37-BCB7-963EA8F68D09}" type="slidenum">
              <a:rPr lang="el-GR" smtClean="0"/>
              <a:t>‹#›</a:t>
            </a:fld>
            <a:endParaRPr lang="el-GR"/>
          </a:p>
        </p:txBody>
      </p:sp>
    </p:spTree>
    <p:extLst>
      <p:ext uri="{BB962C8B-B14F-4D97-AF65-F5344CB8AC3E}">
        <p14:creationId xmlns:p14="http://schemas.microsoft.com/office/powerpoint/2010/main" val="32114767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enjoylegal.gr/plirofories/"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kepka.org/" TargetMode="External"/><Relationship Id="rId5" Type="http://schemas.openxmlformats.org/officeDocument/2006/relationships/hyperlink" Target="https://www.dpa.gr/"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gif"/></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9142" y="1594687"/>
            <a:ext cx="3121210" cy="2343000"/>
          </a:xfrm>
        </p:spPr>
      </p:pic>
      <p:sp>
        <p:nvSpPr>
          <p:cNvPr id="3" name="TextBox 2"/>
          <p:cNvSpPr txBox="1"/>
          <p:nvPr/>
        </p:nvSpPr>
        <p:spPr>
          <a:xfrm>
            <a:off x="1809922" y="4431956"/>
            <a:ext cx="8995719" cy="2369880"/>
          </a:xfrm>
          <a:prstGeom prst="rect">
            <a:avLst/>
          </a:prstGeom>
          <a:noFill/>
        </p:spPr>
        <p:txBody>
          <a:bodyPr wrap="square" rtlCol="0">
            <a:spAutoFit/>
          </a:bodyPr>
          <a:lstStyle/>
          <a:p>
            <a:pPr algn="ctr"/>
            <a:r>
              <a:rPr lang="el-GR" sz="3200" b="1" dirty="0"/>
              <a:t>ΠΡΟΣΤΑΣΙΑ ΠΡΟΣΩΠΙΚΩΝ ΔΕΔΟΜΕΝΩΝ ΠΡΟΣΤΑΣΙΑ ΑΝΗΛΙΚΩΝ ΣΤΟ ΔΙΑΔΙΚΤΥΟ</a:t>
            </a:r>
          </a:p>
          <a:p>
            <a:endParaRPr lang="el-GR" sz="3200" b="1" dirty="0"/>
          </a:p>
          <a:p>
            <a:pPr algn="r"/>
            <a:r>
              <a:rPr lang="el-GR" sz="2000" b="1" dirty="0"/>
              <a:t>Θεσσαλονίκη</a:t>
            </a:r>
            <a:r>
              <a:rPr lang="el-GR" sz="2000" b="1"/>
              <a:t>, 2025- </a:t>
            </a:r>
            <a:r>
              <a:rPr lang="el-GR" sz="2000" b="1" dirty="0"/>
              <a:t>2026</a:t>
            </a:r>
          </a:p>
          <a:p>
            <a:endParaRPr lang="el-GR" sz="3200" b="1"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644" y="1594687"/>
            <a:ext cx="2179594" cy="2372945"/>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1259" y="2384414"/>
            <a:ext cx="3797000" cy="796948"/>
          </a:xfrm>
          <a:prstGeom prst="rect">
            <a:avLst/>
          </a:prstGeom>
        </p:spPr>
      </p:pic>
    </p:spTree>
    <p:extLst>
      <p:ext uri="{BB962C8B-B14F-4D97-AF65-F5344CB8AC3E}">
        <p14:creationId xmlns:p14="http://schemas.microsoft.com/office/powerpoint/2010/main" val="2825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t>ΠΡΟΣΤΑΣΙΑ </a:t>
            </a:r>
            <a:r>
              <a:rPr lang="el-GR" sz="3100" b="1" dirty="0"/>
              <a:t>ΠΡΟΣΩΠΙΚΩΝ </a:t>
            </a:r>
            <a:r>
              <a:rPr lang="el-GR" sz="3200" b="1" dirty="0"/>
              <a:t>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TextBox 2"/>
          <p:cNvSpPr txBox="1"/>
          <p:nvPr/>
        </p:nvSpPr>
        <p:spPr>
          <a:xfrm>
            <a:off x="2232455" y="1359243"/>
            <a:ext cx="9803028" cy="4939814"/>
          </a:xfrm>
          <a:prstGeom prst="rect">
            <a:avLst/>
          </a:prstGeom>
          <a:noFill/>
        </p:spPr>
        <p:txBody>
          <a:bodyPr wrap="square" rtlCol="0">
            <a:spAutoFit/>
          </a:bodyPr>
          <a:lstStyle/>
          <a:p>
            <a:pPr algn="just"/>
            <a:r>
              <a:rPr lang="el-GR" b="1" dirty="0">
                <a:solidFill>
                  <a:srgbClr val="002060"/>
                </a:solidFill>
              </a:rPr>
              <a:t>Ας ελέγξουμε τις γνώσεις μας!</a:t>
            </a:r>
          </a:p>
          <a:p>
            <a:pPr algn="just">
              <a:lnSpc>
                <a:spcPct val="150000"/>
              </a:lnSpc>
            </a:pPr>
            <a:endParaRPr lang="el-GR" b="1" dirty="0">
              <a:solidFill>
                <a:srgbClr val="002060"/>
              </a:solidFill>
            </a:endParaRPr>
          </a:p>
          <a:p>
            <a:pPr marL="285750" indent="-285750" algn="just">
              <a:lnSpc>
                <a:spcPct val="150000"/>
              </a:lnSpc>
              <a:buFont typeface="Arial" panose="020B0604020202020204" pitchFamily="34" charset="0"/>
              <a:buChar char="•"/>
            </a:pPr>
            <a:r>
              <a:rPr lang="el-GR" b="1" dirty="0">
                <a:solidFill>
                  <a:srgbClr val="002060"/>
                </a:solidFill>
              </a:rPr>
              <a:t>Η προστασία των φυσικών προσώπων όσον  αφορά την ορθότητα των προσωπικών δεδομένων αποτελεί ένα θεμελιώδες δικαίωμα στην Ε.Ε. </a:t>
            </a:r>
          </a:p>
          <a:p>
            <a:pPr marL="285750" indent="-285750" algn="just">
              <a:lnSpc>
                <a:spcPct val="150000"/>
              </a:lnSpc>
              <a:buFont typeface="Arial" panose="020B0604020202020204" pitchFamily="34" charset="0"/>
              <a:buChar char="•"/>
            </a:pPr>
            <a:endParaRPr lang="el-GR" b="1" dirty="0">
              <a:solidFill>
                <a:srgbClr val="002060"/>
              </a:solidFill>
            </a:endParaRPr>
          </a:p>
          <a:p>
            <a:pPr marL="285750" indent="-285750" algn="just">
              <a:lnSpc>
                <a:spcPct val="150000"/>
              </a:lnSpc>
              <a:buFont typeface="Arial" panose="020B0604020202020204" pitchFamily="34" charset="0"/>
              <a:buChar char="•"/>
            </a:pPr>
            <a:endParaRPr lang="el-GR" b="1" dirty="0">
              <a:solidFill>
                <a:srgbClr val="002060"/>
              </a:solidFill>
            </a:endParaRPr>
          </a:p>
          <a:p>
            <a:pPr marL="285750" indent="-285750" algn="just">
              <a:lnSpc>
                <a:spcPct val="150000"/>
              </a:lnSpc>
              <a:buFont typeface="Arial" panose="020B0604020202020204" pitchFamily="34" charset="0"/>
              <a:buChar char="•"/>
            </a:pPr>
            <a:r>
              <a:rPr lang="el-GR" b="1" dirty="0">
                <a:solidFill>
                  <a:srgbClr val="002060"/>
                </a:solidFill>
              </a:rPr>
              <a:t>Τα βιομετρικά δεδομένα αφορούν την επεξεργασία δεδομένων προσωπικού χαρακτήρα κατά τέτοιο τρόπο, ώστε να μη μπορούν να αποδοθούν σε συγκεκριμένο υποκείμενο.  </a:t>
            </a:r>
          </a:p>
          <a:p>
            <a:pPr marL="285750" indent="-285750" algn="just">
              <a:lnSpc>
                <a:spcPct val="150000"/>
              </a:lnSpc>
              <a:buFont typeface="Arial" panose="020B0604020202020204" pitchFamily="34" charset="0"/>
              <a:buChar char="•"/>
            </a:pPr>
            <a:endParaRPr lang="el-GR" b="1" dirty="0">
              <a:solidFill>
                <a:srgbClr val="002060"/>
              </a:solidFill>
            </a:endParaRPr>
          </a:p>
          <a:p>
            <a:pPr marL="285750" indent="-285750" algn="ctr">
              <a:lnSpc>
                <a:spcPct val="150000"/>
              </a:lnSpc>
              <a:buFont typeface="Arial" panose="020B0604020202020204" pitchFamily="34" charset="0"/>
              <a:buChar char="•"/>
            </a:pPr>
            <a:endParaRPr lang="el-GR" b="1" dirty="0">
              <a:solidFill>
                <a:srgbClr val="002060"/>
              </a:solidFill>
            </a:endParaRPr>
          </a:p>
          <a:p>
            <a:pPr algn="ctr">
              <a:lnSpc>
                <a:spcPct val="150000"/>
              </a:lnSpc>
            </a:pPr>
            <a:r>
              <a:rPr lang="el-GR" b="1" dirty="0">
                <a:solidFill>
                  <a:srgbClr val="002060"/>
                </a:solidFill>
              </a:rPr>
              <a:t>Ισχύουν τα παραπάνω;</a:t>
            </a:r>
            <a:endParaRPr lang="el-GR" dirty="0"/>
          </a:p>
        </p:txBody>
      </p:sp>
    </p:spTree>
    <p:extLst>
      <p:ext uri="{BB962C8B-B14F-4D97-AF65-F5344CB8AC3E}">
        <p14:creationId xmlns:p14="http://schemas.microsoft.com/office/powerpoint/2010/main" val="340527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997527"/>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7" y="5606473"/>
            <a:ext cx="2170545" cy="868218"/>
          </a:xfrm>
          <a:prstGeom prst="rect">
            <a:avLst/>
          </a:prstGeom>
        </p:spPr>
      </p:pic>
      <p:sp>
        <p:nvSpPr>
          <p:cNvPr id="7" name="TextBox 6"/>
          <p:cNvSpPr txBox="1"/>
          <p:nvPr/>
        </p:nvSpPr>
        <p:spPr>
          <a:xfrm>
            <a:off x="2155972" y="1333851"/>
            <a:ext cx="9795884" cy="1026090"/>
          </a:xfrm>
          <a:prstGeom prst="rect">
            <a:avLst/>
          </a:prstGeom>
          <a:noFill/>
        </p:spPr>
        <p:txBody>
          <a:bodyPr wrap="square" rtlCol="0">
            <a:spAutoFit/>
          </a:bodyPr>
          <a:lstStyle/>
          <a:p>
            <a:pPr algn="ctr"/>
            <a:r>
              <a:rPr lang="el-GR" sz="2000" b="1" dirty="0">
                <a:solidFill>
                  <a:srgbClr val="002060"/>
                </a:solidFill>
              </a:rPr>
              <a:t>Ώρα να ξεμουδιάσουμε!</a:t>
            </a:r>
          </a:p>
          <a:p>
            <a:pPr algn="ctr"/>
            <a:endParaRPr lang="el-GR" sz="2000" b="1" dirty="0">
              <a:solidFill>
                <a:srgbClr val="002060"/>
              </a:solidFill>
            </a:endParaRPr>
          </a:p>
          <a:p>
            <a:pPr algn="ctr"/>
            <a:r>
              <a:rPr lang="el-GR" sz="2000" b="1" dirty="0">
                <a:solidFill>
                  <a:srgbClr val="002060"/>
                </a:solidFill>
              </a:rPr>
              <a:t>Βρείτε ένα μπλε αντικείμενο μέσα στο χώρο σας.</a:t>
            </a:r>
          </a:p>
        </p:txBody>
      </p:sp>
      <p:sp>
        <p:nvSpPr>
          <p:cNvPr id="3" name="TextBox 2"/>
          <p:cNvSpPr txBox="1"/>
          <p:nvPr/>
        </p:nvSpPr>
        <p:spPr>
          <a:xfrm>
            <a:off x="5201321" y="2090171"/>
            <a:ext cx="9864437" cy="1477328"/>
          </a:xfrm>
          <a:prstGeom prst="rect">
            <a:avLst/>
          </a:prstGeom>
          <a:noFill/>
        </p:spPr>
        <p:txBody>
          <a:bodyPr wrap="square" rtlCol="0">
            <a:spAutoFit/>
          </a:bodyPr>
          <a:lstStyle/>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endParaRPr lang="el-GR" b="1" dirty="0">
              <a:effectLst/>
            </a:endParaRPr>
          </a:p>
          <a:p>
            <a:pPr marL="285750" indent="-285750">
              <a:buFont typeface="Wingdings" panose="05000000000000000000" pitchFamily="2" charset="2"/>
              <a:buChar char="Ø"/>
            </a:pPr>
            <a:endParaRPr lang="el-GR" dirty="0">
              <a:effectLst/>
            </a:endParaRPr>
          </a:p>
        </p:txBody>
      </p:sp>
      <p:sp>
        <p:nvSpPr>
          <p:cNvPr id="8" name="Ορθογώνιο 7"/>
          <p:cNvSpPr/>
          <p:nvPr/>
        </p:nvSpPr>
        <p:spPr>
          <a:xfrm>
            <a:off x="3048000" y="2890391"/>
            <a:ext cx="6096000" cy="1354217"/>
          </a:xfrm>
          <a:prstGeom prst="rect">
            <a:avLst/>
          </a:prstGeom>
        </p:spPr>
        <p:txBody>
          <a:bodyPr>
            <a:spAutoFit/>
          </a:bodyPr>
          <a:lstStyle/>
          <a:p>
            <a:endParaRPr lang="el-GR" sz="3200" b="1" cap="all" dirty="0">
              <a:ln w="3175" cmpd="sng">
                <a:noFill/>
              </a:ln>
              <a:solidFill>
                <a:srgbClr val="76DBF4">
                  <a:lumMod val="20000"/>
                  <a:lumOff val="80000"/>
                </a:srgbClr>
              </a:solidFill>
            </a:endParaRPr>
          </a:p>
          <a:p>
            <a:endParaRPr lang="el-GR" sz="3200" b="1" cap="all" dirty="0">
              <a:ln w="3175" cmpd="sng">
                <a:noFill/>
              </a:ln>
              <a:solidFill>
                <a:srgbClr val="76DBF4">
                  <a:lumMod val="20000"/>
                  <a:lumOff val="80000"/>
                </a:srgbClr>
              </a:solidFill>
            </a:endParaRPr>
          </a:p>
          <a:p>
            <a:endParaRPr lang="el-GR" dirty="0"/>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87" y="2742913"/>
            <a:ext cx="2593740" cy="2593740"/>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673" y="3835825"/>
            <a:ext cx="2638866" cy="2638866"/>
          </a:xfrm>
          <a:prstGeom prst="rect">
            <a:avLst/>
          </a:prstGeom>
        </p:spPr>
      </p:pic>
    </p:spTree>
    <p:extLst>
      <p:ext uri="{BB962C8B-B14F-4D97-AF65-F5344CB8AC3E}">
        <p14:creationId xmlns:p14="http://schemas.microsoft.com/office/powerpoint/2010/main" val="234503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75856"/>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1881886" cy="812901"/>
          </a:xfrm>
          <a:prstGeom prst="rect">
            <a:avLst/>
          </a:prstGeom>
        </p:spPr>
      </p:pic>
      <p:sp>
        <p:nvSpPr>
          <p:cNvPr id="7" name="TextBox 6"/>
          <p:cNvSpPr txBox="1"/>
          <p:nvPr/>
        </p:nvSpPr>
        <p:spPr>
          <a:xfrm>
            <a:off x="2347784" y="1268627"/>
            <a:ext cx="8938053" cy="4924425"/>
          </a:xfrm>
          <a:prstGeom prst="rect">
            <a:avLst/>
          </a:prstGeom>
          <a:noFill/>
        </p:spPr>
        <p:txBody>
          <a:bodyPr wrap="square" rtlCol="0">
            <a:spAutoFit/>
          </a:bodyPr>
          <a:lstStyle/>
          <a:p>
            <a:pPr algn="just"/>
            <a:r>
              <a:rPr lang="el-GR" b="1" u="sng" dirty="0">
                <a:solidFill>
                  <a:srgbClr val="002060"/>
                </a:solidFill>
              </a:rPr>
              <a:t>Γ.Κ.Π.Δ. – Δικαιώματα:</a:t>
            </a:r>
          </a:p>
          <a:p>
            <a:pPr algn="just"/>
            <a:endParaRPr lang="el-GR" sz="1600" dirty="0">
              <a:solidFill>
                <a:srgbClr val="002060"/>
              </a:solidFill>
            </a:endParaRPr>
          </a:p>
          <a:p>
            <a:pPr marL="285750" lvl="0" indent="-285750" algn="just">
              <a:lnSpc>
                <a:spcPct val="150000"/>
              </a:lnSpc>
              <a:buFont typeface="Wingdings" panose="05000000000000000000" pitchFamily="2" charset="2"/>
              <a:buChar char="ü"/>
            </a:pPr>
            <a:r>
              <a:rPr lang="el-GR" sz="1600" b="1" dirty="0">
                <a:solidFill>
                  <a:srgbClr val="002060"/>
                </a:solidFill>
              </a:rPr>
              <a:t>Δικαίωμα ενημέρωσης/ διαφάνειας,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πρόσβασης,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διόρθωσης,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διαγραφής / Δικαίωμα στη λήθη,</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περιορισμού της επεξεργασίας,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στη </a:t>
            </a:r>
            <a:r>
              <a:rPr lang="el-GR" sz="1600" b="1" dirty="0" err="1">
                <a:solidFill>
                  <a:srgbClr val="002060"/>
                </a:solidFill>
              </a:rPr>
              <a:t>φορητότητα</a:t>
            </a:r>
            <a:r>
              <a:rPr lang="el-GR" sz="1600" b="1" dirty="0">
                <a:solidFill>
                  <a:srgbClr val="002060"/>
                </a:solidFill>
              </a:rPr>
              <a:t> των δεδομένων,</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εναντίωσης,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στην ανθρώπινη παρέμβαση,</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ενημέρωσης σε περίπτωση απώλειας, ή κλοπής δεδομένων,</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κατάθεσης καταγγελίας.</a:t>
            </a:r>
          </a:p>
          <a:p>
            <a:pPr lvl="0" algn="just">
              <a:lnSpc>
                <a:spcPct val="150000"/>
              </a:lnSpc>
            </a:pPr>
            <a:endParaRPr lang="el-GR" sz="1600" b="1" dirty="0">
              <a:solidFill>
                <a:srgbClr val="002060"/>
              </a:solidFill>
            </a:endParaRPr>
          </a:p>
          <a:p>
            <a:pPr marL="285750" indent="-285750" algn="just">
              <a:buFont typeface="Wingdings" panose="05000000000000000000" pitchFamily="2" charset="2"/>
              <a:buChar char="ü"/>
            </a:pPr>
            <a:endParaRPr lang="el-GR" sz="1600" dirty="0">
              <a:solidFill>
                <a:srgbClr val="002060"/>
              </a:solidFill>
            </a:endParaRPr>
          </a:p>
        </p:txBody>
      </p:sp>
    </p:spTree>
    <p:extLst>
      <p:ext uri="{BB962C8B-B14F-4D97-AF65-F5344CB8AC3E}">
        <p14:creationId xmlns:p14="http://schemas.microsoft.com/office/powerpoint/2010/main" val="180346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51834" y="319084"/>
            <a:ext cx="8091055" cy="1025237"/>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79590" y="98754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p>
          <a:p>
            <a:pPr marL="285750" indent="-285750" algn="just">
              <a:lnSpc>
                <a:spcPct val="115000"/>
              </a:lnSpc>
              <a:spcAft>
                <a:spcPts val="800"/>
              </a:spcAft>
              <a:buFont typeface="Wingdings" panose="05000000000000000000" pitchFamily="2" charset="2"/>
              <a:buChar char="ü"/>
            </a:pPr>
            <a:endParaRPr lang="el-GR" b="1" kern="100" dirty="0">
              <a:effectLst/>
              <a:ea typeface="Aptos"/>
              <a:cs typeface="Times New Roman" panose="02020603050405020304" pitchFamily="18" charset="0"/>
            </a:endParaRPr>
          </a:p>
        </p:txBody>
      </p:sp>
      <p:sp>
        <p:nvSpPr>
          <p:cNvPr id="10" name="Ορθογώνιο 9"/>
          <p:cNvSpPr/>
          <p:nvPr/>
        </p:nvSpPr>
        <p:spPr>
          <a:xfrm>
            <a:off x="2479590" y="1894314"/>
            <a:ext cx="8435545" cy="2585323"/>
          </a:xfrm>
          <a:prstGeom prst="rect">
            <a:avLst/>
          </a:prstGeom>
        </p:spPr>
        <p:txBody>
          <a:bodyPr wrap="square">
            <a:spAutoFit/>
          </a:bodyPr>
          <a:lstStyle/>
          <a:p>
            <a:pPr algn="just"/>
            <a:endParaRPr lang="en-US" b="1" dirty="0">
              <a:solidFill>
                <a:srgbClr val="002060"/>
              </a:solidFill>
            </a:endParaRPr>
          </a:p>
          <a:p>
            <a:pPr algn="just"/>
            <a:endParaRPr lang="en-US" b="1" dirty="0">
              <a:solidFill>
                <a:srgbClr val="002060"/>
              </a:solidFill>
            </a:endParaRPr>
          </a:p>
          <a:p>
            <a:pPr algn="ctr"/>
            <a:r>
              <a:rPr lang="el-GR" b="1" dirty="0">
                <a:solidFill>
                  <a:srgbClr val="002060"/>
                </a:solidFill>
              </a:rPr>
              <a:t>Ας ελέγξουμε τις γνώσεις μας!</a:t>
            </a:r>
            <a:endParaRPr lang="en-US" b="1" dirty="0">
              <a:solidFill>
                <a:srgbClr val="002060"/>
              </a:solidFill>
            </a:endParaRPr>
          </a:p>
          <a:p>
            <a:pPr algn="just"/>
            <a:endParaRPr lang="en-US" b="1" dirty="0">
              <a:solidFill>
                <a:srgbClr val="002060"/>
              </a:solidFill>
            </a:endParaRPr>
          </a:p>
          <a:p>
            <a:pPr algn="just"/>
            <a:endParaRPr lang="en-US" b="1" dirty="0">
              <a:solidFill>
                <a:srgbClr val="002060"/>
              </a:solidFill>
            </a:endParaRPr>
          </a:p>
          <a:p>
            <a:pPr algn="just"/>
            <a:r>
              <a:rPr lang="el-GR" b="1" dirty="0">
                <a:solidFill>
                  <a:srgbClr val="002060"/>
                </a:solidFill>
              </a:rPr>
              <a:t>Οι καταναλωτές έχουμε δικαίωμα να ζητήσουμε από τον υπεύθυνο επεξεργασίας να λογοδοτήσει γιατί έχει συλλέξει τα προσωπικά μας δεδομένα; </a:t>
            </a:r>
            <a:endParaRPr lang="en-US" b="1" dirty="0">
              <a:solidFill>
                <a:srgbClr val="002060"/>
              </a:solidFill>
            </a:endParaRPr>
          </a:p>
          <a:p>
            <a:pPr algn="just"/>
            <a:endParaRPr lang="el-GR" b="1" dirty="0">
              <a:solidFill>
                <a:srgbClr val="002060"/>
              </a:solidFill>
            </a:endParaRPr>
          </a:p>
        </p:txBody>
      </p:sp>
    </p:spTree>
    <p:extLst>
      <p:ext uri="{BB962C8B-B14F-4D97-AF65-F5344CB8AC3E}">
        <p14:creationId xmlns:p14="http://schemas.microsoft.com/office/powerpoint/2010/main" val="370398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11177"/>
            <a:ext cx="8091055" cy="1025237"/>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Ø"/>
            </a:pPr>
            <a:endParaRPr lang="el-GR" b="1" dirty="0"/>
          </a:p>
          <a:p>
            <a:pPr marL="285750" indent="-285750" algn="just">
              <a:lnSpc>
                <a:spcPct val="115000"/>
              </a:lnSpc>
              <a:spcAft>
                <a:spcPts val="800"/>
              </a:spcAft>
              <a:buFont typeface="Wingdings" panose="05000000000000000000" pitchFamily="2" charset="2"/>
              <a:buChar char="ü"/>
            </a:pPr>
            <a:endParaRPr lang="el-GR" b="1" kern="100" dirty="0">
              <a:effectLst/>
              <a:ea typeface="Aptos"/>
              <a:cs typeface="Times New Roman" panose="02020603050405020304" pitchFamily="18" charset="0"/>
            </a:endParaRPr>
          </a:p>
        </p:txBody>
      </p:sp>
      <p:sp>
        <p:nvSpPr>
          <p:cNvPr id="7" name="TextBox 6"/>
          <p:cNvSpPr txBox="1"/>
          <p:nvPr/>
        </p:nvSpPr>
        <p:spPr>
          <a:xfrm>
            <a:off x="3068013" y="1594372"/>
            <a:ext cx="8081319" cy="4708981"/>
          </a:xfrm>
          <a:prstGeom prst="rect">
            <a:avLst/>
          </a:prstGeom>
          <a:noFill/>
        </p:spPr>
        <p:txBody>
          <a:bodyPr wrap="square" rtlCol="0">
            <a:spAutoFit/>
          </a:bodyPr>
          <a:lstStyle/>
          <a:p>
            <a:pPr algn="just"/>
            <a:r>
              <a:rPr lang="el-GR" b="1" u="sng" dirty="0">
                <a:solidFill>
                  <a:srgbClr val="002060"/>
                </a:solidFill>
              </a:rPr>
              <a:t>Γ.Κ.Π.Δ. – Επεξεργασία δεδομένων – Αρχές:</a:t>
            </a:r>
          </a:p>
          <a:p>
            <a:pPr algn="just"/>
            <a:endParaRPr lang="el-GR" b="1" u="sng" dirty="0">
              <a:solidFill>
                <a:srgbClr val="002060"/>
              </a:solidFill>
            </a:endParaRPr>
          </a:p>
          <a:p>
            <a:pPr marL="285750" lvl="0" indent="-285750" algn="just">
              <a:lnSpc>
                <a:spcPct val="150000"/>
              </a:lnSpc>
              <a:buFont typeface="Wingdings" panose="05000000000000000000" pitchFamily="2" charset="2"/>
              <a:buChar char="Ø"/>
            </a:pPr>
            <a:r>
              <a:rPr lang="el-GR" sz="1600" b="1" dirty="0">
                <a:solidFill>
                  <a:srgbClr val="002060"/>
                </a:solidFill>
              </a:rPr>
              <a:t>Νομιμότητα – Αντικειμενικότητα – Διαφάνεια</a:t>
            </a:r>
          </a:p>
          <a:p>
            <a:pPr marL="285750" lvl="0" indent="-285750" algn="just">
              <a:lnSpc>
                <a:spcPct val="150000"/>
              </a:lnSpc>
              <a:buFont typeface="Wingdings" panose="05000000000000000000" pitchFamily="2" charset="2"/>
              <a:buChar char="Ø"/>
            </a:pPr>
            <a:r>
              <a:rPr lang="el-GR" sz="1600" b="1" dirty="0">
                <a:solidFill>
                  <a:srgbClr val="002060"/>
                </a:solidFill>
              </a:rPr>
              <a:t>Περιορισμός σκοπού</a:t>
            </a:r>
          </a:p>
          <a:p>
            <a:pPr marL="285750" lvl="0" indent="-285750" algn="just">
              <a:lnSpc>
                <a:spcPct val="150000"/>
              </a:lnSpc>
              <a:buFont typeface="Wingdings" panose="05000000000000000000" pitchFamily="2" charset="2"/>
              <a:buChar char="Ø"/>
            </a:pPr>
            <a:r>
              <a:rPr lang="el-GR" sz="1600" b="1" dirty="0">
                <a:solidFill>
                  <a:srgbClr val="002060"/>
                </a:solidFill>
              </a:rPr>
              <a:t>Ελαχιστοποίηση των δεδομένων</a:t>
            </a:r>
          </a:p>
          <a:p>
            <a:pPr marL="285750" lvl="0" indent="-285750" algn="just">
              <a:lnSpc>
                <a:spcPct val="150000"/>
              </a:lnSpc>
              <a:buFont typeface="Wingdings" panose="05000000000000000000" pitchFamily="2" charset="2"/>
              <a:buChar char="Ø"/>
            </a:pPr>
            <a:r>
              <a:rPr lang="el-GR" sz="1600" b="1" dirty="0">
                <a:solidFill>
                  <a:srgbClr val="002060"/>
                </a:solidFill>
              </a:rPr>
              <a:t>Ακρίβεια</a:t>
            </a:r>
          </a:p>
          <a:p>
            <a:pPr marL="285750" lvl="0" indent="-285750" algn="just">
              <a:lnSpc>
                <a:spcPct val="150000"/>
              </a:lnSpc>
              <a:buFont typeface="Wingdings" panose="05000000000000000000" pitchFamily="2" charset="2"/>
              <a:buChar char="Ø"/>
            </a:pPr>
            <a:r>
              <a:rPr lang="el-GR" sz="1600" b="1" dirty="0">
                <a:solidFill>
                  <a:srgbClr val="002060"/>
                </a:solidFill>
              </a:rPr>
              <a:t>Περιορισμός της περιόδου αποθήκευσης</a:t>
            </a:r>
          </a:p>
          <a:p>
            <a:pPr marL="285750" lvl="0" indent="-285750" algn="just">
              <a:lnSpc>
                <a:spcPct val="150000"/>
              </a:lnSpc>
              <a:buFont typeface="Wingdings" panose="05000000000000000000" pitchFamily="2" charset="2"/>
              <a:buChar char="Ø"/>
            </a:pPr>
            <a:r>
              <a:rPr lang="el-GR" sz="1600" b="1" dirty="0">
                <a:solidFill>
                  <a:srgbClr val="002060"/>
                </a:solidFill>
              </a:rPr>
              <a:t>Ακεραιότητα και εμπιστευτικότητα</a:t>
            </a:r>
          </a:p>
          <a:p>
            <a:pPr marL="285750" lvl="0" indent="-285750" algn="just">
              <a:lnSpc>
                <a:spcPct val="150000"/>
              </a:lnSpc>
              <a:buFont typeface="Wingdings" panose="05000000000000000000" pitchFamily="2" charset="2"/>
              <a:buChar char="Ø"/>
            </a:pPr>
            <a:r>
              <a:rPr lang="el-GR" sz="1600" b="1" dirty="0">
                <a:solidFill>
                  <a:srgbClr val="002060"/>
                </a:solidFill>
              </a:rPr>
              <a:t>Λογοδοσία.</a:t>
            </a:r>
          </a:p>
          <a:p>
            <a:pPr marL="285750" lvl="0" indent="-285750" algn="just">
              <a:lnSpc>
                <a:spcPct val="150000"/>
              </a:lnSpc>
              <a:buFont typeface="Wingdings" panose="05000000000000000000" pitchFamily="2" charset="2"/>
              <a:buChar char="Ø"/>
            </a:pPr>
            <a:endParaRPr lang="el-GR" sz="1600" b="1" dirty="0">
              <a:solidFill>
                <a:srgbClr val="002060"/>
              </a:solidFill>
            </a:endParaRPr>
          </a:p>
          <a:p>
            <a:pPr algn="ctr">
              <a:lnSpc>
                <a:spcPct val="150000"/>
              </a:lnSpc>
            </a:pPr>
            <a:r>
              <a:rPr lang="el-GR" sz="2000" b="1" dirty="0">
                <a:solidFill>
                  <a:srgbClr val="002060"/>
                </a:solidFill>
              </a:rPr>
              <a:t>Η μη συμμόρφωση σημαίνει επιβολή προστίμου.</a:t>
            </a:r>
          </a:p>
          <a:p>
            <a:pPr lvl="0" algn="just">
              <a:lnSpc>
                <a:spcPct val="150000"/>
              </a:lnSpc>
            </a:pPr>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352398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950" y="246636"/>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TextBox 7"/>
          <p:cNvSpPr txBox="1"/>
          <p:nvPr/>
        </p:nvSpPr>
        <p:spPr>
          <a:xfrm>
            <a:off x="2759677" y="1422400"/>
            <a:ext cx="8410832" cy="4193941"/>
          </a:xfrm>
          <a:prstGeom prst="rect">
            <a:avLst/>
          </a:prstGeom>
          <a:noFill/>
        </p:spPr>
        <p:txBody>
          <a:bodyPr wrap="square" rtlCol="0">
            <a:spAutoFit/>
          </a:bodyPr>
          <a:lstStyle/>
          <a:p>
            <a:pPr algn="just"/>
            <a:r>
              <a:rPr lang="el-GR" b="1" u="sng" dirty="0">
                <a:solidFill>
                  <a:srgbClr val="002060"/>
                </a:solidFill>
              </a:rPr>
              <a:t>Γ.Κ.Π.Δ. – Εξαιρέσεις:</a:t>
            </a:r>
          </a:p>
          <a:p>
            <a:pPr algn="just"/>
            <a:endParaRPr lang="el-GR" b="1" u="sng" dirty="0">
              <a:solidFill>
                <a:srgbClr val="002060"/>
              </a:solidFill>
            </a:endParaRPr>
          </a:p>
          <a:p>
            <a:pPr marL="285750" lvl="0" indent="-285750" algn="just">
              <a:lnSpc>
                <a:spcPct val="150000"/>
              </a:lnSpc>
              <a:buFont typeface="Wingdings" panose="05000000000000000000" pitchFamily="2" charset="2"/>
              <a:buChar char="§"/>
            </a:pPr>
            <a:r>
              <a:rPr lang="el-GR" sz="1600" b="1" dirty="0">
                <a:solidFill>
                  <a:srgbClr val="002060"/>
                </a:solidFill>
              </a:rPr>
              <a:t>Υπάρχει υπογεγραμμένη σύμβαση </a:t>
            </a:r>
          </a:p>
          <a:p>
            <a:pPr marL="285750" lvl="0" indent="-285750" algn="just">
              <a:lnSpc>
                <a:spcPct val="150000"/>
              </a:lnSpc>
              <a:buFont typeface="Wingdings" panose="05000000000000000000" pitchFamily="2" charset="2"/>
              <a:buChar char="§"/>
            </a:pPr>
            <a:r>
              <a:rPr lang="el-GR" sz="1600" b="1" dirty="0">
                <a:solidFill>
                  <a:srgbClr val="002060"/>
                </a:solidFill>
              </a:rPr>
              <a:t>Απαιτείται συμμόρφωση με νομική υποχρέωση </a:t>
            </a:r>
          </a:p>
          <a:p>
            <a:pPr marL="285750" lvl="0" indent="-285750" algn="just">
              <a:lnSpc>
                <a:spcPct val="150000"/>
              </a:lnSpc>
              <a:buFont typeface="Wingdings" panose="05000000000000000000" pitchFamily="2" charset="2"/>
              <a:buChar char="§"/>
            </a:pPr>
            <a:r>
              <a:rPr lang="el-GR" sz="1600" b="1" dirty="0">
                <a:solidFill>
                  <a:srgbClr val="002060"/>
                </a:solidFill>
              </a:rPr>
              <a:t>Η επεξεργασία των δεδομένων μας εξυπηρετεί τα ζωτικά συμφέροντά μας </a:t>
            </a:r>
          </a:p>
          <a:p>
            <a:pPr marL="285750" lvl="0" indent="-285750" algn="just">
              <a:lnSpc>
                <a:spcPct val="150000"/>
              </a:lnSpc>
              <a:buFont typeface="Wingdings" panose="05000000000000000000" pitchFamily="2" charset="2"/>
              <a:buChar char="§"/>
            </a:pPr>
            <a:r>
              <a:rPr lang="el-GR" sz="1600" b="1" dirty="0">
                <a:solidFill>
                  <a:srgbClr val="002060"/>
                </a:solidFill>
              </a:rPr>
              <a:t>Η συλλογή και επεξεργασία των δεδομένων μας απαιτείται, για την ολοκλήρωση μιας δημόσιας αποστολής </a:t>
            </a:r>
          </a:p>
          <a:p>
            <a:pPr marL="285750" lvl="0" indent="-285750" algn="just">
              <a:lnSpc>
                <a:spcPct val="150000"/>
              </a:lnSpc>
              <a:buFont typeface="Wingdings" panose="05000000000000000000" pitchFamily="2" charset="2"/>
              <a:buChar char="§"/>
            </a:pPr>
            <a:r>
              <a:rPr lang="el-GR" sz="1600" b="1" dirty="0">
                <a:solidFill>
                  <a:srgbClr val="002060"/>
                </a:solidFill>
              </a:rPr>
              <a:t>Υπάρχει έννομο συμφέρον</a:t>
            </a:r>
          </a:p>
          <a:p>
            <a:pPr lvl="0" algn="just">
              <a:lnSpc>
                <a:spcPct val="150000"/>
              </a:lnSpc>
            </a:pPr>
            <a:endParaRPr lang="el-GR" b="1" u="sng" dirty="0">
              <a:solidFill>
                <a:srgbClr val="002060"/>
              </a:solidFill>
            </a:endParaRPr>
          </a:p>
          <a:p>
            <a:pPr lvl="0" algn="ctr">
              <a:lnSpc>
                <a:spcPct val="150000"/>
              </a:lnSpc>
            </a:pPr>
            <a:r>
              <a:rPr lang="el-GR" b="1" dirty="0">
                <a:solidFill>
                  <a:srgbClr val="002060"/>
                </a:solidFill>
              </a:rPr>
              <a:t>Σε όλες τις υπόλοιπες περιπτώσεις, πρέπει να δώσουμε τη συγκατάθεσή μας πριν τη συλλογή και επεξεργασία των δεδομένων μας.</a:t>
            </a:r>
          </a:p>
        </p:txBody>
      </p:sp>
    </p:spTree>
    <p:extLst>
      <p:ext uri="{BB962C8B-B14F-4D97-AF65-F5344CB8AC3E}">
        <p14:creationId xmlns:p14="http://schemas.microsoft.com/office/powerpoint/2010/main" val="387204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TextBox 7"/>
          <p:cNvSpPr txBox="1"/>
          <p:nvPr/>
        </p:nvSpPr>
        <p:spPr>
          <a:xfrm>
            <a:off x="2479589" y="1655806"/>
            <a:ext cx="9209903" cy="3924151"/>
          </a:xfrm>
          <a:prstGeom prst="rect">
            <a:avLst/>
          </a:prstGeom>
          <a:noFill/>
        </p:spPr>
        <p:txBody>
          <a:bodyPr wrap="square" rtlCol="0">
            <a:spAutoFit/>
          </a:bodyPr>
          <a:lstStyle/>
          <a:p>
            <a:pPr algn="just"/>
            <a:r>
              <a:rPr lang="el-GR" b="1" u="sng" dirty="0">
                <a:solidFill>
                  <a:srgbClr val="002060"/>
                </a:solidFill>
              </a:rPr>
              <a:t>Γ.Κ.Π.Δ. – Συναίνεση:</a:t>
            </a:r>
          </a:p>
          <a:p>
            <a:pPr algn="just"/>
            <a:endParaRPr lang="el-GR" b="1" u="sng" dirty="0">
              <a:solidFill>
                <a:srgbClr val="002060"/>
              </a:solidFill>
            </a:endParaRPr>
          </a:p>
          <a:p>
            <a:pPr marL="285750" indent="-285750" algn="just">
              <a:lnSpc>
                <a:spcPct val="150000"/>
              </a:lnSpc>
              <a:buFont typeface="Wingdings" panose="05000000000000000000" pitchFamily="2" charset="2"/>
              <a:buChar char="Ø"/>
            </a:pPr>
            <a:r>
              <a:rPr lang="el-GR" b="1" dirty="0">
                <a:solidFill>
                  <a:srgbClr val="002060"/>
                </a:solidFill>
              </a:rPr>
              <a:t>Η συναίνεση δίνεται με την υπογραφή της φόρμας συγκατάθεσης, ή την επιλογή ΝΑΙ σε κάποια ιστοσελίδα.</a:t>
            </a:r>
          </a:p>
          <a:p>
            <a:pPr marL="285750" indent="-285750" algn="just">
              <a:lnSpc>
                <a:spcPct val="150000"/>
              </a:lnSpc>
              <a:buFont typeface="Wingdings" panose="05000000000000000000" pitchFamily="2" charset="2"/>
              <a:buChar char="Ø"/>
            </a:pPr>
            <a:r>
              <a:rPr lang="el-GR" b="1" dirty="0">
                <a:solidFill>
                  <a:srgbClr val="002060"/>
                </a:solidFill>
              </a:rPr>
              <a:t>Δεν αρκεί η επιλογή να μη λαμβάνουμε διαφημίσεις. Πρέπει να δηλώσουμε ρητά εάν συμφωνούμε, ή όχι, με την επεξεργασία των δεδομένων μας.</a:t>
            </a:r>
          </a:p>
          <a:p>
            <a:pPr marL="285750" indent="-285750" algn="just">
              <a:lnSpc>
                <a:spcPct val="150000"/>
              </a:lnSpc>
              <a:buFont typeface="Wingdings" panose="05000000000000000000" pitchFamily="2" charset="2"/>
              <a:buChar char="Ø"/>
            </a:pPr>
            <a:r>
              <a:rPr lang="el-GR" b="1" dirty="0">
                <a:solidFill>
                  <a:srgbClr val="002060"/>
                </a:solidFill>
              </a:rPr>
              <a:t>Για τους κάτω των 16 ετών, πρέπει να δίνεται συγκατάθεση από το πρόσωπο που έχει τη γονική μέριμνα. Ο υπεύθυνος επεξεργασίας πρέπει να επαληθεύει ότι αυτό το πρόσωπο έχει την επιμέλεια του παιδιού.</a:t>
            </a:r>
          </a:p>
          <a:p>
            <a:pPr marL="285750" indent="-285750" algn="just">
              <a:lnSpc>
                <a:spcPct val="150000"/>
              </a:lnSpc>
              <a:buFont typeface="Wingdings" panose="05000000000000000000" pitchFamily="2" charset="2"/>
              <a:buChar char="Ø"/>
            </a:pPr>
            <a:endParaRPr lang="el-GR" sz="1600" b="1" dirty="0">
              <a:solidFill>
                <a:srgbClr val="002060"/>
              </a:solidFill>
            </a:endParaRPr>
          </a:p>
        </p:txBody>
      </p:sp>
    </p:spTree>
    <p:extLst>
      <p:ext uri="{BB962C8B-B14F-4D97-AF65-F5344CB8AC3E}">
        <p14:creationId xmlns:p14="http://schemas.microsoft.com/office/powerpoint/2010/main" val="221783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536" y="320989"/>
            <a:ext cx="8465502" cy="708742"/>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dirty="0">
              <a:solidFill>
                <a:srgbClr val="00206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TextBox 7"/>
          <p:cNvSpPr txBox="1"/>
          <p:nvPr/>
        </p:nvSpPr>
        <p:spPr>
          <a:xfrm>
            <a:off x="2347784" y="1380596"/>
            <a:ext cx="9284043" cy="4216539"/>
          </a:xfrm>
          <a:prstGeom prst="rect">
            <a:avLst/>
          </a:prstGeom>
          <a:noFill/>
        </p:spPr>
        <p:txBody>
          <a:bodyPr wrap="square" rtlCol="0">
            <a:spAutoFit/>
          </a:bodyPr>
          <a:lstStyle/>
          <a:p>
            <a:r>
              <a:rPr lang="el-GR" b="1" u="sng" dirty="0">
                <a:solidFill>
                  <a:srgbClr val="002060"/>
                </a:solidFill>
              </a:rPr>
              <a:t>Γ.Κ.Π.Δ. – Συναίνεση:</a:t>
            </a:r>
          </a:p>
          <a:p>
            <a:endParaRPr lang="el-GR" b="1" u="sng" dirty="0">
              <a:solidFill>
                <a:srgbClr val="002060"/>
              </a:solidFill>
            </a:endParaRPr>
          </a:p>
          <a:p>
            <a:pPr lvl="0" algn="just"/>
            <a:r>
              <a:rPr lang="el-GR" sz="1600" b="1" dirty="0">
                <a:solidFill>
                  <a:srgbClr val="002060"/>
                </a:solidFill>
              </a:rPr>
              <a:t>Πριν δώσουμε συγκατάθεση, πρέπει να γνωρίζουμε πληροφορίες για:</a:t>
            </a:r>
          </a:p>
          <a:p>
            <a:pPr lvl="0"/>
            <a:endParaRPr lang="el-GR" dirty="0"/>
          </a:p>
          <a:p>
            <a:pPr marL="285750" lvl="0" indent="-285750" algn="just">
              <a:lnSpc>
                <a:spcPct val="150000"/>
              </a:lnSpc>
              <a:buFont typeface="Wingdings" panose="05000000000000000000" pitchFamily="2" charset="2"/>
              <a:buChar char="Ø"/>
            </a:pPr>
            <a:r>
              <a:rPr lang="el-GR" sz="1600" b="1" dirty="0">
                <a:solidFill>
                  <a:srgbClr val="002060"/>
                </a:solidFill>
              </a:rPr>
              <a:t>την επιχείρηση/φορέα, που θα επεξεργαστεί τα δεδομένα μας, </a:t>
            </a:r>
          </a:p>
          <a:p>
            <a:pPr marL="285750" lvl="0" indent="-285750" algn="just">
              <a:lnSpc>
                <a:spcPct val="150000"/>
              </a:lnSpc>
              <a:buFont typeface="Wingdings" panose="05000000000000000000" pitchFamily="2" charset="2"/>
              <a:buChar char="Ø"/>
            </a:pPr>
            <a:r>
              <a:rPr lang="el-GR" sz="1600" b="1" dirty="0">
                <a:solidFill>
                  <a:srgbClr val="002060"/>
                </a:solidFill>
              </a:rPr>
              <a:t>το λόγο για τον οποίο η επιχείρηση/φορέας θα χρησιμοποιήσει τα προσωπικά μας δεδομένα,</a:t>
            </a:r>
          </a:p>
          <a:p>
            <a:pPr marL="285750" lvl="0" indent="-285750" algn="just">
              <a:lnSpc>
                <a:spcPct val="150000"/>
              </a:lnSpc>
              <a:buFont typeface="Wingdings" panose="05000000000000000000" pitchFamily="2" charset="2"/>
              <a:buChar char="Ø"/>
            </a:pPr>
            <a:r>
              <a:rPr lang="el-GR" sz="1600" b="1" dirty="0">
                <a:solidFill>
                  <a:srgbClr val="002060"/>
                </a:solidFill>
              </a:rPr>
              <a:t>το διάστημα για το οποίο πρόκειται να φυλάξουν τα προσωπικά μας δεδομένα,</a:t>
            </a:r>
          </a:p>
          <a:p>
            <a:pPr marL="285750" lvl="0" indent="-285750" algn="just">
              <a:lnSpc>
                <a:spcPct val="150000"/>
              </a:lnSpc>
              <a:buFont typeface="Wingdings" panose="05000000000000000000" pitchFamily="2" charset="2"/>
              <a:buChar char="Ø"/>
            </a:pPr>
            <a:r>
              <a:rPr lang="el-GR" sz="1600" b="1" dirty="0">
                <a:solidFill>
                  <a:srgbClr val="002060"/>
                </a:solidFill>
              </a:rPr>
              <a:t>τα στοιχεία κάθε άλλης επιχείρησης, ή φορέα που θα λάβει τα προσωπικά μας δεδομένα,</a:t>
            </a:r>
          </a:p>
          <a:p>
            <a:pPr marL="285750" lvl="0" indent="-285750" algn="just">
              <a:lnSpc>
                <a:spcPct val="150000"/>
              </a:lnSpc>
              <a:buFont typeface="Wingdings" panose="05000000000000000000" pitchFamily="2" charset="2"/>
              <a:buChar char="Ø"/>
            </a:pPr>
            <a:r>
              <a:rPr lang="el-GR" sz="1600" b="1" dirty="0">
                <a:solidFill>
                  <a:srgbClr val="002060"/>
                </a:solidFill>
              </a:rPr>
              <a:t>τα δικαιώματά μας, σχετικά με την προστασία των δεδομένων μας.</a:t>
            </a:r>
          </a:p>
          <a:p>
            <a:pPr lvl="0" algn="just">
              <a:lnSpc>
                <a:spcPct val="150000"/>
              </a:lnSpc>
            </a:pPr>
            <a:endParaRPr lang="el-GR" sz="1600" b="1" dirty="0">
              <a:solidFill>
                <a:srgbClr val="002060"/>
              </a:solidFill>
            </a:endParaRPr>
          </a:p>
          <a:p>
            <a:pPr lvl="0" algn="ctr">
              <a:lnSpc>
                <a:spcPct val="150000"/>
              </a:lnSpc>
            </a:pPr>
            <a:r>
              <a:rPr lang="el-GR" sz="2000" b="1" dirty="0">
                <a:solidFill>
                  <a:srgbClr val="002060"/>
                </a:solidFill>
              </a:rPr>
              <a:t>Η συγκατάθεση μπορεί να ανακληθεί ανά πάσα στιγμή.</a:t>
            </a:r>
            <a:endParaRPr lang="el-GR" sz="2000" dirty="0"/>
          </a:p>
        </p:txBody>
      </p:sp>
    </p:spTree>
    <p:extLst>
      <p:ext uri="{BB962C8B-B14F-4D97-AF65-F5344CB8AC3E}">
        <p14:creationId xmlns:p14="http://schemas.microsoft.com/office/powerpoint/2010/main" val="366096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951" y="404777"/>
            <a:ext cx="8091055" cy="519483"/>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TextBox 6"/>
          <p:cNvSpPr txBox="1"/>
          <p:nvPr/>
        </p:nvSpPr>
        <p:spPr>
          <a:xfrm>
            <a:off x="2281382" y="1626116"/>
            <a:ext cx="9581104" cy="3970318"/>
          </a:xfrm>
          <a:prstGeom prst="rect">
            <a:avLst/>
          </a:prstGeom>
          <a:noFill/>
        </p:spPr>
        <p:txBody>
          <a:bodyPr wrap="square" rtlCol="0">
            <a:spAutoFit/>
          </a:bodyPr>
          <a:lstStyle/>
          <a:p>
            <a:pPr algn="ctr"/>
            <a:r>
              <a:rPr lang="el-GR" sz="2000" b="1" dirty="0">
                <a:solidFill>
                  <a:srgbClr val="002060"/>
                </a:solidFill>
              </a:rPr>
              <a:t>Ας ελέγξουμε τις γνώσεις μας!</a:t>
            </a:r>
            <a:endParaRPr lang="en-US" sz="2000" b="1" dirty="0">
              <a:solidFill>
                <a:srgbClr val="002060"/>
              </a:solidFill>
            </a:endParaRPr>
          </a:p>
          <a:p>
            <a:endParaRPr lang="el-GR" dirty="0"/>
          </a:p>
          <a:p>
            <a:pPr marL="285750" indent="-285750" algn="just">
              <a:buFont typeface="Arial" panose="020B0604020202020204" pitchFamily="34" charset="0"/>
              <a:buChar char="•"/>
            </a:pPr>
            <a:r>
              <a:rPr lang="el-GR" b="1" dirty="0">
                <a:solidFill>
                  <a:srgbClr val="002060"/>
                </a:solidFill>
              </a:rPr>
              <a:t>Η λογοδοσία είναι μία από τις Αρχές, που μαζί με την ανθρώπινη παρέμβαση διέπουν τη χρήση των προσωπικών μας δεδομένων. </a:t>
            </a:r>
          </a:p>
          <a:p>
            <a:pPr marL="285750" indent="-285750" algn="just">
              <a:buFont typeface="Arial" panose="020B0604020202020204" pitchFamily="34" charset="0"/>
              <a:buChar char="•"/>
            </a:pPr>
            <a:endParaRPr lang="el-GR" b="1" dirty="0">
              <a:solidFill>
                <a:srgbClr val="002060"/>
              </a:solidFill>
            </a:endParaRPr>
          </a:p>
          <a:p>
            <a:pPr marL="285750" indent="-285750" algn="just">
              <a:buFont typeface="Arial" panose="020B0604020202020204" pitchFamily="34" charset="0"/>
              <a:buChar char="•"/>
            </a:pPr>
            <a:r>
              <a:rPr lang="el-GR" b="1" dirty="0">
                <a:solidFill>
                  <a:srgbClr val="002060"/>
                </a:solidFill>
              </a:rPr>
              <a:t>Η αστυνομία μπορεί να επεξεργαστεί τα δεδομένα μας, για να προστατέψει τη ζωή μας. </a:t>
            </a:r>
          </a:p>
          <a:p>
            <a:pPr marL="285750" indent="-285750" algn="just">
              <a:buFont typeface="Arial" panose="020B0604020202020204" pitchFamily="34" charset="0"/>
              <a:buChar char="•"/>
            </a:pPr>
            <a:endParaRPr lang="el-GR" b="1" dirty="0">
              <a:solidFill>
                <a:srgbClr val="002060"/>
              </a:solidFill>
            </a:endParaRPr>
          </a:p>
          <a:p>
            <a:pPr marL="285750" indent="-285750" algn="just">
              <a:buFont typeface="Arial" panose="020B0604020202020204" pitchFamily="34" charset="0"/>
              <a:buChar char="•"/>
            </a:pPr>
            <a:r>
              <a:rPr lang="el-GR" b="1" dirty="0">
                <a:solidFill>
                  <a:srgbClr val="002060"/>
                </a:solidFill>
              </a:rPr>
              <a:t>Πριν δώσουμε τη συναίνεση μας, πρέπει να ενημερωθούμε για τον κατασκευαστή του προϊόντος που αγοράζουμε, καθώς και την τιμή αυτού του προϊόντος. </a:t>
            </a:r>
          </a:p>
          <a:p>
            <a:pPr algn="just"/>
            <a:endParaRPr lang="el-GR" b="1" dirty="0">
              <a:solidFill>
                <a:srgbClr val="002060"/>
              </a:solidFill>
            </a:endParaRPr>
          </a:p>
          <a:p>
            <a:pPr algn="just"/>
            <a:endParaRPr lang="el-GR" b="1" dirty="0">
              <a:solidFill>
                <a:srgbClr val="002060"/>
              </a:solidFill>
            </a:endParaRPr>
          </a:p>
          <a:p>
            <a:pPr algn="ctr"/>
            <a:r>
              <a:rPr lang="el-GR" b="1" dirty="0">
                <a:solidFill>
                  <a:srgbClr val="002060"/>
                </a:solidFill>
              </a:rPr>
              <a:t>Ισχύουν οι παραπάνω προτάσεις; </a:t>
            </a:r>
          </a:p>
          <a:p>
            <a:endParaRPr lang="el-GR" dirty="0"/>
          </a:p>
        </p:txBody>
      </p:sp>
    </p:spTree>
    <p:extLst>
      <p:ext uri="{BB962C8B-B14F-4D97-AF65-F5344CB8AC3E}">
        <p14:creationId xmlns:p14="http://schemas.microsoft.com/office/powerpoint/2010/main" val="316173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7474" y="392421"/>
            <a:ext cx="8091055" cy="494769"/>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Ορθογώνιο 6"/>
          <p:cNvSpPr/>
          <p:nvPr/>
        </p:nvSpPr>
        <p:spPr>
          <a:xfrm>
            <a:off x="2767914" y="1482812"/>
            <a:ext cx="8921578" cy="3970318"/>
          </a:xfrm>
          <a:prstGeom prst="rect">
            <a:avLst/>
          </a:prstGeom>
        </p:spPr>
        <p:txBody>
          <a:bodyPr wrap="square">
            <a:spAutoFit/>
          </a:bodyPr>
          <a:lstStyle/>
          <a:p>
            <a:pPr algn="ctr"/>
            <a:r>
              <a:rPr lang="el-GR" b="1" dirty="0">
                <a:solidFill>
                  <a:srgbClr val="002060"/>
                </a:solidFill>
              </a:rPr>
              <a:t>Ώρα να ξεμουδιάσουμε!</a:t>
            </a:r>
          </a:p>
          <a:p>
            <a:pPr algn="ctr"/>
            <a:endParaRPr lang="el-GR" b="1" dirty="0">
              <a:solidFill>
                <a:srgbClr val="002060"/>
              </a:solidFill>
            </a:endParaRPr>
          </a:p>
          <a:p>
            <a:pPr algn="just"/>
            <a:r>
              <a:rPr lang="el-GR" b="1" kern="0" dirty="0">
                <a:solidFill>
                  <a:srgbClr val="002060"/>
                </a:solidFill>
                <a:ea typeface="Times New Roman" panose="02020603050405020304" pitchFamily="18" charset="0"/>
              </a:rPr>
              <a:t>Σας ζητούμε να γράψετε στο </a:t>
            </a:r>
            <a:r>
              <a:rPr lang="en-US" b="1" kern="0" dirty="0">
                <a:solidFill>
                  <a:srgbClr val="002060"/>
                </a:solidFill>
                <a:ea typeface="Times New Roman" panose="02020603050405020304" pitchFamily="18" charset="0"/>
              </a:rPr>
              <a:t>chat</a:t>
            </a:r>
            <a:r>
              <a:rPr lang="el-GR" b="1" kern="0" dirty="0">
                <a:solidFill>
                  <a:srgbClr val="002060"/>
                </a:solidFill>
                <a:ea typeface="Times New Roman" panose="02020603050405020304" pitchFamily="18" charset="0"/>
              </a:rPr>
              <a:t>:</a:t>
            </a:r>
          </a:p>
          <a:p>
            <a:pPr algn="just"/>
            <a:endParaRPr lang="el-GR" b="1" kern="0" dirty="0">
              <a:solidFill>
                <a:srgbClr val="002060"/>
              </a:solidFill>
              <a:ea typeface="Times New Roman" panose="02020603050405020304" pitchFamily="18" charset="0"/>
            </a:endParaRP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από τους ανθρώπους του ΚΕ.Π.ΚΑ. οδηγεί μηχανή; </a:t>
            </a: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από τους ανθρώπους του ΚΕ.Π.ΚΑ. δούλεψε στη Χαλκιδική; </a:t>
            </a:r>
          </a:p>
          <a:p>
            <a:pPr marL="285750" indent="-285750" algn="just">
              <a:lnSpc>
                <a:spcPct val="150000"/>
              </a:lnSpc>
              <a:buFont typeface="Arial" panose="020B0604020202020204" pitchFamily="34" charset="0"/>
              <a:buChar char="•"/>
            </a:pPr>
            <a:endParaRPr lang="el-GR" b="1" dirty="0">
              <a:solidFill>
                <a:srgbClr val="002060"/>
              </a:solidFill>
            </a:endParaRPr>
          </a:p>
          <a:p>
            <a:pPr algn="just">
              <a:lnSpc>
                <a:spcPct val="150000"/>
              </a:lnSpc>
            </a:pPr>
            <a:r>
              <a:rPr lang="el-GR" b="1" dirty="0">
                <a:solidFill>
                  <a:srgbClr val="002060"/>
                </a:solidFill>
              </a:rPr>
              <a:t>Έτσι, θα γνωριστούμε καλύτερα. Αλλά και στο τέλος του σεμιναρίου θα ανακηρύξουμε τον μεγάλο νικητή – αυτόν που θα έχει δώσει τις περισσότερες σωστές απαντήσεις. </a:t>
            </a:r>
          </a:p>
          <a:p>
            <a:pPr algn="just"/>
            <a:endParaRPr lang="el-GR" b="1" dirty="0">
              <a:solidFill>
                <a:srgbClr val="002060"/>
              </a:solidFill>
            </a:endParaRPr>
          </a:p>
        </p:txBody>
      </p:sp>
    </p:spTree>
    <p:extLst>
      <p:ext uri="{BB962C8B-B14F-4D97-AF65-F5344CB8AC3E}">
        <p14:creationId xmlns:p14="http://schemas.microsoft.com/office/powerpoint/2010/main" val="409225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1" y="370203"/>
            <a:ext cx="8091055" cy="1279623"/>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1890672" y="1859755"/>
            <a:ext cx="9725893" cy="267765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a:p>
            <a:pPr algn="ctr"/>
            <a:r>
              <a:rPr lang="el-GR" sz="3200" b="1" dirty="0">
                <a:solidFill>
                  <a:srgbClr val="002060"/>
                </a:solidFill>
              </a:rPr>
              <a:t>Καλώς ορίσατε! </a:t>
            </a:r>
          </a:p>
          <a:p>
            <a:pPr algn="ctr"/>
            <a:endParaRPr lang="el-GR" sz="3200" b="1" dirty="0">
              <a:solidFill>
                <a:srgbClr val="002060"/>
              </a:solidFill>
            </a:endParaRPr>
          </a:p>
          <a:p>
            <a:pPr algn="ctr"/>
            <a:r>
              <a:rPr lang="el-GR" sz="3200" b="1" dirty="0">
                <a:solidFill>
                  <a:srgbClr val="002060"/>
                </a:solidFill>
              </a:rPr>
              <a:t>Ονομάζομαι Σταυροπούλου Στέλλα</a:t>
            </a:r>
          </a:p>
          <a:p>
            <a:pPr algn="ctr"/>
            <a:endParaRPr lang="el-GR" sz="3200" b="1" dirty="0">
              <a:solidFill>
                <a:srgbClr val="002060"/>
              </a:solidFill>
            </a:endParaRPr>
          </a:p>
        </p:txBody>
      </p:sp>
    </p:spTree>
    <p:extLst>
      <p:ext uri="{BB962C8B-B14F-4D97-AF65-F5344CB8AC3E}">
        <p14:creationId xmlns:p14="http://schemas.microsoft.com/office/powerpoint/2010/main" val="292767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32340"/>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3823177" y="1978955"/>
            <a:ext cx="5696125" cy="2646878"/>
          </a:xfrm>
          <a:prstGeom prst="rect">
            <a:avLst/>
          </a:prstGeom>
          <a:noFill/>
        </p:spPr>
        <p:txBody>
          <a:bodyPr wrap="square" rtlCol="0">
            <a:spAutoFit/>
          </a:bodyPr>
          <a:lstStyle/>
          <a:p>
            <a:r>
              <a:rPr lang="el-GR" sz="2400" b="1" dirty="0">
                <a:solidFill>
                  <a:srgbClr val="002060"/>
                </a:solidFill>
              </a:rPr>
              <a:t>και τώρα…</a:t>
            </a:r>
          </a:p>
          <a:p>
            <a:pPr algn="just"/>
            <a:endParaRPr lang="el-GR" b="1" dirty="0">
              <a:solidFill>
                <a:srgbClr val="002060"/>
              </a:solidFill>
            </a:endParaRPr>
          </a:p>
          <a:p>
            <a:pPr algn="just"/>
            <a:endParaRPr lang="el-GR" b="1" dirty="0">
              <a:solidFill>
                <a:srgbClr val="002060"/>
              </a:solidFill>
            </a:endParaRPr>
          </a:p>
          <a:p>
            <a:pPr algn="just"/>
            <a:endParaRPr lang="el-GR" sz="3600" b="1" dirty="0">
              <a:solidFill>
                <a:srgbClr val="002060"/>
              </a:solidFill>
            </a:endParaRPr>
          </a:p>
          <a:p>
            <a:pPr algn="ctr"/>
            <a:r>
              <a:rPr lang="el-GR" sz="3600" b="1" dirty="0">
                <a:solidFill>
                  <a:srgbClr val="002060"/>
                </a:solidFill>
              </a:rPr>
              <a:t>10’ διάλειμμα</a:t>
            </a:r>
          </a:p>
          <a:p>
            <a:pPr algn="just"/>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348082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40061"/>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759977" y="1342239"/>
            <a:ext cx="9001387" cy="4934204"/>
          </a:xfrm>
          <a:prstGeom prst="rect">
            <a:avLst/>
          </a:prstGeom>
          <a:noFill/>
        </p:spPr>
        <p:txBody>
          <a:bodyPr wrap="square" rtlCol="0">
            <a:spAutoFit/>
          </a:bodyPr>
          <a:lstStyle/>
          <a:p>
            <a:pPr algn="just"/>
            <a:r>
              <a:rPr lang="el-GR" b="1" u="sng" dirty="0">
                <a:solidFill>
                  <a:srgbClr val="002060"/>
                </a:solidFill>
              </a:rPr>
              <a:t>Προστασία της ιδιωτικής ζωής</a:t>
            </a:r>
          </a:p>
          <a:p>
            <a:pPr algn="just"/>
            <a:endParaRPr lang="el-GR" b="1" dirty="0">
              <a:solidFill>
                <a:srgbClr val="002060"/>
              </a:solidFill>
            </a:endParaRPr>
          </a:p>
          <a:p>
            <a:pPr algn="just"/>
            <a:r>
              <a:rPr lang="el-GR" b="1" dirty="0">
                <a:solidFill>
                  <a:srgbClr val="002060"/>
                </a:solidFill>
              </a:rPr>
              <a:t>Ν.3471/2006 – Δικαιώματα καταναλωτών:</a:t>
            </a:r>
          </a:p>
          <a:p>
            <a:pPr algn="just"/>
            <a:endParaRPr lang="el-GR" b="1" dirty="0">
              <a:solidFill>
                <a:srgbClr val="002060"/>
              </a:solidFill>
            </a:endParaRPr>
          </a:p>
          <a:p>
            <a:pPr marL="285750" lvl="0" indent="-285750" algn="just">
              <a:lnSpc>
                <a:spcPct val="150000"/>
              </a:lnSpc>
              <a:buFont typeface="Wingdings" panose="05000000000000000000" pitchFamily="2" charset="2"/>
              <a:buChar char="ü"/>
            </a:pPr>
            <a:r>
              <a:rPr lang="el-GR" b="1" dirty="0">
                <a:solidFill>
                  <a:srgbClr val="002060"/>
                </a:solidFill>
              </a:rPr>
              <a:t>τήρηση απόρρητου </a:t>
            </a:r>
          </a:p>
          <a:p>
            <a:pPr marL="285750" lvl="0" indent="-285750" algn="just">
              <a:lnSpc>
                <a:spcPct val="150000"/>
              </a:lnSpc>
              <a:buFont typeface="Wingdings" panose="05000000000000000000" pitchFamily="2" charset="2"/>
              <a:buChar char="ü"/>
            </a:pPr>
            <a:r>
              <a:rPr lang="el-GR" b="1" dirty="0">
                <a:solidFill>
                  <a:srgbClr val="002060"/>
                </a:solidFill>
              </a:rPr>
              <a:t>μη λήψη αναλυτικών λογαριασμών,</a:t>
            </a:r>
          </a:p>
          <a:p>
            <a:pPr marL="285750" lvl="0" indent="-285750" algn="just">
              <a:lnSpc>
                <a:spcPct val="150000"/>
              </a:lnSpc>
              <a:buFont typeface="Wingdings" panose="05000000000000000000" pitchFamily="2" charset="2"/>
              <a:buChar char="ü"/>
            </a:pPr>
            <a:r>
              <a:rPr lang="el-GR" b="1" dirty="0">
                <a:solidFill>
                  <a:srgbClr val="002060"/>
                </a:solidFill>
              </a:rPr>
              <a:t>αναγνώριση κλήσης και περιορισμός της,</a:t>
            </a:r>
          </a:p>
          <a:p>
            <a:pPr marL="285750" lvl="0" indent="-285750" algn="just">
              <a:lnSpc>
                <a:spcPct val="150000"/>
              </a:lnSpc>
              <a:buFont typeface="Wingdings" panose="05000000000000000000" pitchFamily="2" charset="2"/>
              <a:buChar char="ü"/>
            </a:pPr>
            <a:r>
              <a:rPr lang="el-GR" b="1" dirty="0">
                <a:solidFill>
                  <a:srgbClr val="002060"/>
                </a:solidFill>
              </a:rPr>
              <a:t>απαγόρευση προώθησης κλήσεων τρίτων στη συσκευή μας,</a:t>
            </a:r>
          </a:p>
          <a:p>
            <a:pPr marL="285750" lvl="0" indent="-285750" algn="just">
              <a:lnSpc>
                <a:spcPct val="150000"/>
              </a:lnSpc>
              <a:buFont typeface="Wingdings" panose="05000000000000000000" pitchFamily="2" charset="2"/>
              <a:buChar char="ü"/>
            </a:pPr>
            <a:r>
              <a:rPr lang="el-GR" b="1" dirty="0">
                <a:solidFill>
                  <a:srgbClr val="002060"/>
                </a:solidFill>
              </a:rPr>
              <a:t>απόρριψη </a:t>
            </a:r>
            <a:r>
              <a:rPr lang="en-US" b="1" dirty="0">
                <a:solidFill>
                  <a:srgbClr val="002060"/>
                </a:solidFill>
              </a:rPr>
              <a:t>spam</a:t>
            </a:r>
            <a:r>
              <a:rPr lang="el-GR" b="1" dirty="0">
                <a:solidFill>
                  <a:srgbClr val="002060"/>
                </a:solidFill>
              </a:rPr>
              <a:t>,</a:t>
            </a:r>
          </a:p>
          <a:p>
            <a:pPr marL="285750" lvl="0" indent="-285750" algn="just">
              <a:lnSpc>
                <a:spcPct val="150000"/>
              </a:lnSpc>
              <a:buFont typeface="Wingdings" panose="05000000000000000000" pitchFamily="2" charset="2"/>
              <a:buChar char="ü"/>
            </a:pPr>
            <a:r>
              <a:rPr lang="el-GR" b="1" dirty="0">
                <a:solidFill>
                  <a:srgbClr val="002060"/>
                </a:solidFill>
              </a:rPr>
              <a:t>μη δημοσιοποίηση των στοιχείων μας σε έντυπους, ή ηλεκτρονικούς καταλόγους.</a:t>
            </a:r>
          </a:p>
          <a:p>
            <a:pPr algn="just"/>
            <a:endParaRPr lang="el-GR" b="1" dirty="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28383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810271" y="1568740"/>
            <a:ext cx="9169208" cy="4597168"/>
          </a:xfrm>
          <a:prstGeom prst="rect">
            <a:avLst/>
          </a:prstGeom>
          <a:noFill/>
        </p:spPr>
        <p:txBody>
          <a:bodyPr wrap="square" rtlCol="0">
            <a:spAutoFit/>
          </a:bodyPr>
          <a:lstStyle/>
          <a:p>
            <a:pPr algn="just"/>
            <a:r>
              <a:rPr lang="el-GR" b="1" u="sng" dirty="0">
                <a:solidFill>
                  <a:srgbClr val="002060"/>
                </a:solidFill>
              </a:rPr>
              <a:t>Προστασία της ιδιωτικής ζωής</a:t>
            </a:r>
          </a:p>
          <a:p>
            <a:pPr algn="just"/>
            <a:endParaRPr lang="el-GR" b="1" dirty="0">
              <a:solidFill>
                <a:srgbClr val="002060"/>
              </a:solidFill>
            </a:endParaRPr>
          </a:p>
          <a:p>
            <a:pPr algn="just"/>
            <a:r>
              <a:rPr lang="el-GR" b="1" dirty="0">
                <a:solidFill>
                  <a:srgbClr val="002060"/>
                </a:solidFill>
              </a:rPr>
              <a:t>Ν.3471/2006 – Κίνδυνοι:</a:t>
            </a:r>
          </a:p>
          <a:p>
            <a:pPr algn="just"/>
            <a:endParaRPr lang="el-GR" b="1" dirty="0">
              <a:solidFill>
                <a:srgbClr val="002060"/>
              </a:solidFill>
            </a:endParaRPr>
          </a:p>
          <a:p>
            <a:pPr marL="285750" lvl="0" indent="-285750" algn="just">
              <a:lnSpc>
                <a:spcPct val="150000"/>
              </a:lnSpc>
              <a:buFont typeface="Wingdings" panose="05000000000000000000" pitchFamily="2" charset="2"/>
              <a:buChar char="Ø"/>
            </a:pPr>
            <a:r>
              <a:rPr lang="en-GB" b="1" dirty="0">
                <a:solidFill>
                  <a:srgbClr val="002060"/>
                </a:solidFill>
              </a:rPr>
              <a:t>Cookies,</a:t>
            </a:r>
            <a:endParaRPr lang="el-GR" b="1" dirty="0">
              <a:solidFill>
                <a:srgbClr val="002060"/>
              </a:solidFill>
            </a:endParaRPr>
          </a:p>
          <a:p>
            <a:pPr marL="285750" lvl="0" indent="-285750" algn="just">
              <a:lnSpc>
                <a:spcPct val="150000"/>
              </a:lnSpc>
              <a:buFont typeface="Wingdings" panose="05000000000000000000" pitchFamily="2" charset="2"/>
              <a:buChar char="Ø"/>
            </a:pPr>
            <a:r>
              <a:rPr lang="el-GR" b="1" dirty="0">
                <a:solidFill>
                  <a:srgbClr val="002060"/>
                </a:solidFill>
              </a:rPr>
              <a:t>Ανάλυση συμπεριφοράς και </a:t>
            </a:r>
            <a:r>
              <a:rPr lang="el-GR" b="1" dirty="0" err="1">
                <a:solidFill>
                  <a:srgbClr val="002060"/>
                </a:solidFill>
              </a:rPr>
              <a:t>στοχευμένη</a:t>
            </a:r>
            <a:r>
              <a:rPr lang="el-GR" b="1" dirty="0">
                <a:solidFill>
                  <a:srgbClr val="002060"/>
                </a:solidFill>
              </a:rPr>
              <a:t> διαφήμιση, </a:t>
            </a:r>
          </a:p>
          <a:p>
            <a:pPr marL="285750" lvl="0" indent="-285750" algn="just">
              <a:lnSpc>
                <a:spcPct val="150000"/>
              </a:lnSpc>
              <a:buFont typeface="Wingdings" panose="05000000000000000000" pitchFamily="2" charset="2"/>
              <a:buChar char="Ø"/>
            </a:pPr>
            <a:r>
              <a:rPr lang="el-GR" b="1" dirty="0">
                <a:solidFill>
                  <a:srgbClr val="002060"/>
                </a:solidFill>
              </a:rPr>
              <a:t>Μηχανές αναζήτησης,</a:t>
            </a:r>
          </a:p>
          <a:p>
            <a:pPr marL="285750" lvl="0" indent="-285750" algn="just">
              <a:lnSpc>
                <a:spcPct val="150000"/>
              </a:lnSpc>
              <a:buFont typeface="Wingdings" panose="05000000000000000000" pitchFamily="2" charset="2"/>
              <a:buChar char="Ø"/>
            </a:pPr>
            <a:r>
              <a:rPr lang="el-GR" b="1" dirty="0">
                <a:solidFill>
                  <a:srgbClr val="002060"/>
                </a:solidFill>
              </a:rPr>
              <a:t>Δημοσίευση δεδομένων σε χώρους συζήτησης και κοινωνικά δίκτυα,</a:t>
            </a:r>
          </a:p>
          <a:p>
            <a:pPr marL="285750" lvl="0" indent="-285750" algn="just">
              <a:lnSpc>
                <a:spcPct val="150000"/>
              </a:lnSpc>
              <a:buFont typeface="Wingdings" panose="05000000000000000000" pitchFamily="2" charset="2"/>
              <a:buChar char="Ø"/>
            </a:pPr>
            <a:r>
              <a:rPr lang="el-GR" b="1" dirty="0">
                <a:solidFill>
                  <a:srgbClr val="002060"/>
                </a:solidFill>
              </a:rPr>
              <a:t>Υπηρεσίες τρισδιάστατης εικονικής περιήγησης,</a:t>
            </a:r>
          </a:p>
          <a:p>
            <a:pPr marL="285750" lvl="0" indent="-285750" algn="just">
              <a:lnSpc>
                <a:spcPct val="150000"/>
              </a:lnSpc>
              <a:buFont typeface="Wingdings" panose="05000000000000000000" pitchFamily="2" charset="2"/>
              <a:buChar char="Ø"/>
            </a:pPr>
            <a:r>
              <a:rPr lang="el-GR" b="1" dirty="0">
                <a:solidFill>
                  <a:srgbClr val="002060"/>
                </a:solidFill>
              </a:rPr>
              <a:t>Υποκλοπή ταυτότητας. </a:t>
            </a:r>
          </a:p>
          <a:p>
            <a:pPr algn="just"/>
            <a:endParaRPr lang="el-GR" b="1" dirty="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62771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743199" y="1451295"/>
            <a:ext cx="9076889" cy="6370975"/>
          </a:xfrm>
          <a:prstGeom prst="rect">
            <a:avLst/>
          </a:prstGeom>
          <a:noFill/>
        </p:spPr>
        <p:txBody>
          <a:bodyPr wrap="square" rtlCol="0">
            <a:spAutoFit/>
          </a:bodyPr>
          <a:lstStyle/>
          <a:p>
            <a:pPr algn="just"/>
            <a:r>
              <a:rPr lang="el-GR" b="1" u="sng" dirty="0">
                <a:solidFill>
                  <a:srgbClr val="002060"/>
                </a:solidFill>
              </a:rPr>
              <a:t>Πνευματική ιδιοκτησία:</a:t>
            </a:r>
          </a:p>
          <a:p>
            <a:pPr algn="just"/>
            <a:endParaRPr lang="el-GR" b="1" u="sng" dirty="0">
              <a:solidFill>
                <a:srgbClr val="002060"/>
              </a:solidFill>
            </a:endParaRPr>
          </a:p>
          <a:p>
            <a:pPr algn="just"/>
            <a:r>
              <a:rPr lang="el-GR" b="1" dirty="0">
                <a:solidFill>
                  <a:srgbClr val="002060"/>
                </a:solidFill>
              </a:rPr>
              <a:t>Στο διαδίκτυο προστατεύονται:</a:t>
            </a:r>
          </a:p>
          <a:p>
            <a:pPr algn="just"/>
            <a:endParaRPr lang="el-GR" b="1" dirty="0">
              <a:solidFill>
                <a:srgbClr val="002060"/>
              </a:solidFill>
            </a:endParaRPr>
          </a:p>
          <a:p>
            <a:pPr marL="285750" indent="-285750" algn="just">
              <a:lnSpc>
                <a:spcPct val="150000"/>
              </a:lnSpc>
              <a:buFont typeface="Wingdings" panose="05000000000000000000" pitchFamily="2" charset="2"/>
              <a:buChar char="ü"/>
            </a:pPr>
            <a:r>
              <a:rPr lang="el-GR" sz="1600" b="1" dirty="0">
                <a:solidFill>
                  <a:srgbClr val="002060"/>
                </a:solidFill>
              </a:rPr>
              <a:t>διανοητική ιδιοκτησία,</a:t>
            </a:r>
          </a:p>
          <a:p>
            <a:pPr marL="285750" indent="-285750" algn="just">
              <a:lnSpc>
                <a:spcPct val="150000"/>
              </a:lnSpc>
              <a:buFont typeface="Wingdings" panose="05000000000000000000" pitchFamily="2" charset="2"/>
              <a:buChar char="ü"/>
            </a:pPr>
            <a:r>
              <a:rPr lang="el-GR" sz="1600" b="1" dirty="0">
                <a:solidFill>
                  <a:srgbClr val="002060"/>
                </a:solidFill>
              </a:rPr>
              <a:t>συγγενικά δικαιώματα,</a:t>
            </a:r>
          </a:p>
          <a:p>
            <a:pPr marL="285750" indent="-285750" algn="just">
              <a:lnSpc>
                <a:spcPct val="150000"/>
              </a:lnSpc>
              <a:buFont typeface="Wingdings" panose="05000000000000000000" pitchFamily="2" charset="2"/>
              <a:buChar char="ü"/>
            </a:pPr>
            <a:r>
              <a:rPr lang="el-GR" sz="1600" b="1" dirty="0">
                <a:solidFill>
                  <a:srgbClr val="002060"/>
                </a:solidFill>
              </a:rPr>
              <a:t>βιομηχανική ιδιοκτησία, </a:t>
            </a:r>
          </a:p>
          <a:p>
            <a:pPr marL="285750" indent="-285750" algn="just">
              <a:lnSpc>
                <a:spcPct val="150000"/>
              </a:lnSpc>
              <a:buFont typeface="Wingdings" panose="05000000000000000000" pitchFamily="2" charset="2"/>
              <a:buChar char="ü"/>
            </a:pPr>
            <a:r>
              <a:rPr lang="el-GR" sz="1600" b="1" dirty="0">
                <a:solidFill>
                  <a:srgbClr val="002060"/>
                </a:solidFill>
              </a:rPr>
              <a:t>βάσεις δεδομένων,</a:t>
            </a:r>
          </a:p>
          <a:p>
            <a:pPr algn="just">
              <a:lnSpc>
                <a:spcPct val="150000"/>
              </a:lnSpc>
            </a:pPr>
            <a:endParaRPr lang="el-GR" sz="1600" b="1" dirty="0">
              <a:solidFill>
                <a:srgbClr val="002060"/>
              </a:solidFill>
            </a:endParaRPr>
          </a:p>
          <a:p>
            <a:pPr algn="ctr">
              <a:lnSpc>
                <a:spcPct val="150000"/>
              </a:lnSpc>
            </a:pPr>
            <a:r>
              <a:rPr lang="el-GR" sz="1600" b="1" dirty="0">
                <a:solidFill>
                  <a:srgbClr val="002060"/>
                </a:solidFill>
              </a:rPr>
              <a:t>Διάρκεια πνευματικής ιδιοκτησίας: </a:t>
            </a:r>
          </a:p>
          <a:p>
            <a:pPr algn="ctr">
              <a:lnSpc>
                <a:spcPct val="150000"/>
              </a:lnSpc>
            </a:pPr>
            <a:r>
              <a:rPr lang="el-GR" sz="1600" b="1" dirty="0">
                <a:solidFill>
                  <a:srgbClr val="002060"/>
                </a:solidFill>
              </a:rPr>
              <a:t>Η ζωή του δημιουργού + 70 χρόνια μετά τον θάνατο</a:t>
            </a:r>
          </a:p>
          <a:p>
            <a:pPr algn="ctr">
              <a:lnSpc>
                <a:spcPct val="150000"/>
              </a:lnSpc>
            </a:pPr>
            <a:endParaRPr lang="el-GR" sz="1600" b="1" dirty="0">
              <a:solidFill>
                <a:srgbClr val="002060"/>
              </a:solidFill>
            </a:endParaRPr>
          </a:p>
          <a:p>
            <a:pPr algn="ctr">
              <a:lnSpc>
                <a:spcPct val="150000"/>
              </a:lnSpc>
            </a:pPr>
            <a:r>
              <a:rPr lang="el-GR" sz="1600" b="1" dirty="0">
                <a:solidFill>
                  <a:srgbClr val="002060"/>
                </a:solidFill>
              </a:rPr>
              <a:t>Οι Οργανισμοί Συλλογικής Διαχείρισης (ΟΣΔ) διαχειρίζονται </a:t>
            </a:r>
          </a:p>
          <a:p>
            <a:pPr algn="ctr">
              <a:lnSpc>
                <a:spcPct val="150000"/>
              </a:lnSpc>
            </a:pPr>
            <a:r>
              <a:rPr lang="el-GR" sz="1600" b="1" dirty="0">
                <a:solidFill>
                  <a:srgbClr val="002060"/>
                </a:solidFill>
              </a:rPr>
              <a:t>δικαιώματα δημιουργών και δικαιούχων συγγενικών δικαιωμάτων.</a:t>
            </a:r>
          </a:p>
          <a:p>
            <a:pPr algn="ctr">
              <a:lnSpc>
                <a:spcPct val="150000"/>
              </a:lnSpc>
            </a:pPr>
            <a:endParaRPr lang="el-GR" sz="1600" b="1" dirty="0">
              <a:solidFill>
                <a:srgbClr val="002060"/>
              </a:solidFill>
            </a:endParaRPr>
          </a:p>
          <a:p>
            <a:pPr algn="ctr">
              <a:lnSpc>
                <a:spcPct val="150000"/>
              </a:lnSpc>
            </a:pPr>
            <a:endParaRPr lang="el-GR" sz="1600" b="1" dirty="0">
              <a:solidFill>
                <a:srgbClr val="002060"/>
              </a:solidFill>
            </a:endParaRPr>
          </a:p>
          <a:p>
            <a:pPr algn="just">
              <a:lnSpc>
                <a:spcPct val="150000"/>
              </a:lnSpc>
            </a:pPr>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218749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47019"/>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810271" y="1568740"/>
            <a:ext cx="9169208" cy="892552"/>
          </a:xfrm>
          <a:prstGeom prst="rect">
            <a:avLst/>
          </a:prstGeom>
          <a:noFill/>
        </p:spPr>
        <p:txBody>
          <a:bodyPr wrap="square" rtlCol="0">
            <a:spAutoFit/>
          </a:bodyPr>
          <a:lstStyle/>
          <a:p>
            <a:pPr algn="just"/>
            <a:endParaRPr lang="el-GR" b="1" dirty="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
        <p:nvSpPr>
          <p:cNvPr id="8" name="TextBox 7"/>
          <p:cNvSpPr txBox="1"/>
          <p:nvPr/>
        </p:nvSpPr>
        <p:spPr>
          <a:xfrm>
            <a:off x="2516697" y="1577128"/>
            <a:ext cx="8649050" cy="3554819"/>
          </a:xfrm>
          <a:prstGeom prst="rect">
            <a:avLst/>
          </a:prstGeom>
          <a:noFill/>
        </p:spPr>
        <p:txBody>
          <a:bodyPr wrap="square" rtlCol="0">
            <a:spAutoFit/>
          </a:bodyPr>
          <a:lstStyle/>
          <a:p>
            <a:pPr algn="ctr">
              <a:lnSpc>
                <a:spcPct val="150000"/>
              </a:lnSpc>
            </a:pPr>
            <a:r>
              <a:rPr lang="el-GR" b="1" u="sng" dirty="0">
                <a:solidFill>
                  <a:srgbClr val="002060"/>
                </a:solidFill>
              </a:rPr>
              <a:t>«Πειρατεία»:</a:t>
            </a:r>
          </a:p>
          <a:p>
            <a:pPr algn="just">
              <a:lnSpc>
                <a:spcPct val="150000"/>
              </a:lnSpc>
            </a:pPr>
            <a:endParaRPr lang="el-GR" b="1" dirty="0">
              <a:solidFill>
                <a:srgbClr val="002060"/>
              </a:solidFill>
            </a:endParaRPr>
          </a:p>
          <a:p>
            <a:pPr algn="ctr">
              <a:lnSpc>
                <a:spcPct val="150000"/>
              </a:lnSpc>
            </a:pPr>
            <a:r>
              <a:rPr lang="el-GR" b="1" dirty="0">
                <a:solidFill>
                  <a:srgbClr val="002060"/>
                </a:solidFill>
              </a:rPr>
              <a:t>Προσβολή των δικαιωμάτων διανοητικής ιδιοκτησίας</a:t>
            </a:r>
          </a:p>
          <a:p>
            <a:pPr algn="ctr">
              <a:lnSpc>
                <a:spcPct val="150000"/>
              </a:lnSpc>
            </a:pPr>
            <a:endParaRPr lang="el-GR" b="1" dirty="0">
              <a:solidFill>
                <a:srgbClr val="002060"/>
              </a:solidFill>
            </a:endParaRPr>
          </a:p>
          <a:p>
            <a:pPr algn="ctr">
              <a:lnSpc>
                <a:spcPct val="150000"/>
              </a:lnSpc>
            </a:pPr>
            <a:r>
              <a:rPr lang="el-GR" b="1" dirty="0">
                <a:solidFill>
                  <a:srgbClr val="002060"/>
                </a:solidFill>
              </a:rPr>
              <a:t>Νόμιμη χρήση έργων </a:t>
            </a:r>
          </a:p>
          <a:p>
            <a:pPr algn="ctr">
              <a:lnSpc>
                <a:spcPct val="150000"/>
              </a:lnSpc>
            </a:pPr>
            <a:r>
              <a:rPr lang="el-GR" b="1" dirty="0">
                <a:solidFill>
                  <a:srgbClr val="002060"/>
                </a:solidFill>
              </a:rPr>
              <a:t>που υπόκεινται σε δικαιώματα διανοητικής ιδιοκτησίας: </a:t>
            </a:r>
          </a:p>
          <a:p>
            <a:pPr algn="ctr">
              <a:lnSpc>
                <a:spcPct val="150000"/>
              </a:lnSpc>
            </a:pPr>
            <a:r>
              <a:rPr lang="en-US" b="1" dirty="0">
                <a:solidFill>
                  <a:srgbClr val="002060"/>
                </a:solidFill>
                <a:hlinkClick r:id="rId5"/>
              </a:rPr>
              <a:t>https://enjoylegal.gr/plirofories/</a:t>
            </a:r>
            <a:r>
              <a:rPr lang="el-GR" b="1" dirty="0">
                <a:solidFill>
                  <a:srgbClr val="002060"/>
                </a:solidFill>
              </a:rPr>
              <a:t> </a:t>
            </a:r>
          </a:p>
          <a:p>
            <a:endParaRPr lang="el-GR" b="1" u="sng" dirty="0">
              <a:solidFill>
                <a:srgbClr val="002060"/>
              </a:solidFill>
            </a:endParaRPr>
          </a:p>
          <a:p>
            <a:endParaRPr lang="el-GR" b="1" u="sng" dirty="0">
              <a:solidFill>
                <a:srgbClr val="002060"/>
              </a:solidFill>
            </a:endParaRPr>
          </a:p>
        </p:txBody>
      </p:sp>
    </p:spTree>
    <p:extLst>
      <p:ext uri="{BB962C8B-B14F-4D97-AF65-F5344CB8AC3E}">
        <p14:creationId xmlns:p14="http://schemas.microsoft.com/office/powerpoint/2010/main" val="159312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810271" y="1568740"/>
            <a:ext cx="9169208" cy="892552"/>
          </a:xfrm>
          <a:prstGeom prst="rect">
            <a:avLst/>
          </a:prstGeom>
          <a:noFill/>
        </p:spPr>
        <p:txBody>
          <a:bodyPr wrap="square" rtlCol="0">
            <a:spAutoFit/>
          </a:bodyPr>
          <a:lstStyle/>
          <a:p>
            <a:pPr algn="just"/>
            <a:endParaRPr lang="el-GR" b="1" dirty="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
        <p:nvSpPr>
          <p:cNvPr id="8" name="TextBox 7"/>
          <p:cNvSpPr txBox="1"/>
          <p:nvPr/>
        </p:nvSpPr>
        <p:spPr>
          <a:xfrm>
            <a:off x="2516697" y="1577128"/>
            <a:ext cx="8649050" cy="646331"/>
          </a:xfrm>
          <a:prstGeom prst="rect">
            <a:avLst/>
          </a:prstGeom>
          <a:noFill/>
        </p:spPr>
        <p:txBody>
          <a:bodyPr wrap="square" rtlCol="0">
            <a:spAutoFit/>
          </a:bodyPr>
          <a:lstStyle/>
          <a:p>
            <a:pPr algn="just"/>
            <a:endParaRPr lang="el-GR" b="1" u="sng" dirty="0">
              <a:solidFill>
                <a:srgbClr val="002060"/>
              </a:solidFill>
            </a:endParaRPr>
          </a:p>
          <a:p>
            <a:endParaRPr lang="el-GR" b="1" u="sng" dirty="0">
              <a:solidFill>
                <a:srgbClr val="002060"/>
              </a:solidFill>
            </a:endParaRPr>
          </a:p>
        </p:txBody>
      </p:sp>
      <p:sp>
        <p:nvSpPr>
          <p:cNvPr id="9" name="TextBox 8"/>
          <p:cNvSpPr txBox="1"/>
          <p:nvPr/>
        </p:nvSpPr>
        <p:spPr>
          <a:xfrm>
            <a:off x="2877423" y="1577128"/>
            <a:ext cx="8581897" cy="4108817"/>
          </a:xfrm>
          <a:prstGeom prst="rect">
            <a:avLst/>
          </a:prstGeom>
          <a:noFill/>
        </p:spPr>
        <p:txBody>
          <a:bodyPr wrap="square" rtlCol="0">
            <a:spAutoFit/>
          </a:bodyPr>
          <a:lstStyle/>
          <a:p>
            <a:pPr algn="just"/>
            <a:r>
              <a:rPr lang="el-GR" b="1" u="sng" dirty="0">
                <a:solidFill>
                  <a:srgbClr val="002060"/>
                </a:solidFill>
              </a:rPr>
              <a:t>Παράπονα - Καταγγελίες:</a:t>
            </a:r>
          </a:p>
          <a:p>
            <a:pPr algn="just"/>
            <a:endParaRPr lang="el-GR" b="1" u="sng" dirty="0">
              <a:solidFill>
                <a:srgbClr val="002060"/>
              </a:solidFill>
            </a:endParaRPr>
          </a:p>
          <a:p>
            <a:pPr algn="just"/>
            <a:r>
              <a:rPr lang="el-GR" b="1" dirty="0">
                <a:solidFill>
                  <a:srgbClr val="002060"/>
                </a:solidFill>
              </a:rPr>
              <a:t>Εάν πιστεύουμε ότι έχουν παραβιαστεί τα προσωπικά μας δεδομένα, π.χ. έχουν συλλεγεί, μεταβιβαστεί, επεξεργαστεί, χωρίς τη συναίνεσή μας, έχουμε δικαίωμα να:</a:t>
            </a:r>
          </a:p>
          <a:p>
            <a:pPr algn="just">
              <a:lnSpc>
                <a:spcPct val="150000"/>
              </a:lnSpc>
            </a:pPr>
            <a:endParaRPr lang="el-GR" b="1" dirty="0">
              <a:solidFill>
                <a:srgbClr val="002060"/>
              </a:solidFill>
            </a:endParaRPr>
          </a:p>
          <a:p>
            <a:pPr marL="285750" lvl="0" indent="-285750" algn="just">
              <a:lnSpc>
                <a:spcPct val="150000"/>
              </a:lnSpc>
              <a:buFont typeface="Wingdings" panose="05000000000000000000" pitchFamily="2" charset="2"/>
              <a:buChar char="ü"/>
            </a:pPr>
            <a:r>
              <a:rPr lang="el-GR" b="1" dirty="0">
                <a:solidFill>
                  <a:srgbClr val="002060"/>
                </a:solidFill>
              </a:rPr>
              <a:t>Υποβάλουμε καταγγελία στην </a:t>
            </a:r>
            <a:r>
              <a:rPr lang="el-GR" b="1" u="sng" dirty="0">
                <a:solidFill>
                  <a:srgbClr val="002060"/>
                </a:solidFill>
                <a:hlinkClick r:id="rId5"/>
              </a:rPr>
              <a:t>Αρχή Προστασίας Δεδομένων Προσωπικού Χαρακτήρα</a:t>
            </a:r>
            <a:r>
              <a:rPr lang="el-GR" b="1" dirty="0">
                <a:solidFill>
                  <a:srgbClr val="002060"/>
                </a:solidFill>
              </a:rPr>
              <a:t>.</a:t>
            </a:r>
          </a:p>
          <a:p>
            <a:pPr marL="285750" lvl="0" indent="-285750" algn="just">
              <a:lnSpc>
                <a:spcPct val="150000"/>
              </a:lnSpc>
              <a:buFont typeface="Wingdings" panose="05000000000000000000" pitchFamily="2" charset="2"/>
              <a:buChar char="ü"/>
            </a:pPr>
            <a:r>
              <a:rPr lang="el-GR" b="1" dirty="0">
                <a:solidFill>
                  <a:srgbClr val="002060"/>
                </a:solidFill>
              </a:rPr>
              <a:t>Προσφύγουμε δικαστικά.</a:t>
            </a:r>
          </a:p>
          <a:p>
            <a:pPr marL="285750" lvl="0" indent="-285750" algn="just">
              <a:lnSpc>
                <a:spcPct val="150000"/>
              </a:lnSpc>
              <a:buFont typeface="Wingdings" panose="05000000000000000000" pitchFamily="2" charset="2"/>
              <a:buChar char="ü"/>
            </a:pPr>
            <a:r>
              <a:rPr lang="el-GR" b="1" dirty="0">
                <a:solidFill>
                  <a:srgbClr val="002060"/>
                </a:solidFill>
              </a:rPr>
              <a:t>Απευθυνθούμε στο </a:t>
            </a:r>
            <a:r>
              <a:rPr lang="el-GR" b="1" u="sng" dirty="0">
                <a:solidFill>
                  <a:srgbClr val="002060"/>
                </a:solidFill>
                <a:hlinkClick r:id="rId6"/>
              </a:rPr>
              <a:t>ΚΕ.Π.ΚΑ.</a:t>
            </a:r>
            <a:r>
              <a:rPr lang="el-GR" b="1" dirty="0">
                <a:solidFill>
                  <a:srgbClr val="002060"/>
                </a:solidFill>
              </a:rPr>
              <a:t> </a:t>
            </a:r>
          </a:p>
          <a:p>
            <a:pPr algn="just"/>
            <a:endParaRPr lang="el-GR" b="1" dirty="0">
              <a:solidFill>
                <a:srgbClr val="002060"/>
              </a:solidFill>
            </a:endParaRPr>
          </a:p>
          <a:p>
            <a:endParaRPr lang="el-GR" dirty="0"/>
          </a:p>
        </p:txBody>
      </p:sp>
    </p:spTree>
    <p:extLst>
      <p:ext uri="{BB962C8B-B14F-4D97-AF65-F5344CB8AC3E}">
        <p14:creationId xmlns:p14="http://schemas.microsoft.com/office/powerpoint/2010/main" val="393235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508309" y="1501630"/>
            <a:ext cx="9261446" cy="4339650"/>
          </a:xfrm>
          <a:prstGeom prst="rect">
            <a:avLst/>
          </a:prstGeom>
          <a:noFill/>
        </p:spPr>
        <p:txBody>
          <a:bodyPr wrap="square" rtlCol="0">
            <a:spAutoFit/>
          </a:bodyPr>
          <a:lstStyle/>
          <a:p>
            <a:pPr algn="ctr"/>
            <a:r>
              <a:rPr lang="el-GR" sz="2000" b="1" dirty="0">
                <a:solidFill>
                  <a:srgbClr val="002060"/>
                </a:solidFill>
              </a:rPr>
              <a:t>Ας ελέγξουμε τις γνώσεις μας!</a:t>
            </a:r>
          </a:p>
          <a:p>
            <a:pPr algn="ctr"/>
            <a:endParaRPr lang="el-GR" b="1" dirty="0">
              <a:solidFill>
                <a:srgbClr val="002060"/>
              </a:solidFill>
            </a:endParaRPr>
          </a:p>
          <a:p>
            <a:pPr marL="285750" indent="-285750" algn="just">
              <a:lnSpc>
                <a:spcPct val="150000"/>
              </a:lnSpc>
              <a:buFont typeface="Arial" panose="020B0604020202020204" pitchFamily="34" charset="0"/>
              <a:buChar char="•"/>
            </a:pPr>
            <a:r>
              <a:rPr lang="el-GR" sz="1600" b="1" dirty="0">
                <a:solidFill>
                  <a:srgbClr val="002060"/>
                </a:solidFill>
              </a:rPr>
              <a:t>Η απαγόρευση προώθησης κλήσεων τρίτων στη συσκευή μας, αποτελεί δικαίωμα των καταναλωτών στις τηλεπικοινωνίες και προβλέπεται από την Οδηγία 2002/58/ΕΚ. </a:t>
            </a:r>
          </a:p>
          <a:p>
            <a:pPr marL="285750" indent="-285750" algn="just">
              <a:lnSpc>
                <a:spcPct val="150000"/>
              </a:lnSpc>
              <a:buFont typeface="Arial" panose="020B0604020202020204" pitchFamily="34" charset="0"/>
              <a:buChar char="•"/>
            </a:pPr>
            <a:endParaRPr lang="el-GR" sz="1600" b="1" dirty="0">
              <a:solidFill>
                <a:srgbClr val="002060"/>
              </a:solidFill>
            </a:endParaRPr>
          </a:p>
          <a:p>
            <a:pPr marL="285750" indent="-285750" algn="just">
              <a:lnSpc>
                <a:spcPct val="150000"/>
              </a:lnSpc>
              <a:buFont typeface="Arial" panose="020B0604020202020204" pitchFamily="34" charset="0"/>
              <a:buChar char="•"/>
            </a:pPr>
            <a:r>
              <a:rPr lang="el-GR" sz="1600" b="1" dirty="0">
                <a:solidFill>
                  <a:srgbClr val="002060"/>
                </a:solidFill>
              </a:rPr>
              <a:t>Η «πειρατεία» αποτελεί προσβολή των δικαιωμάτων της διανοητικής ιδιοκτησίας.</a:t>
            </a:r>
          </a:p>
          <a:p>
            <a:pPr marL="285750" indent="-285750" algn="just">
              <a:lnSpc>
                <a:spcPct val="150000"/>
              </a:lnSpc>
              <a:buFont typeface="Arial" panose="020B0604020202020204" pitchFamily="34" charset="0"/>
              <a:buChar char="•"/>
            </a:pPr>
            <a:endParaRPr lang="el-GR" sz="1600" b="1" dirty="0">
              <a:solidFill>
                <a:srgbClr val="002060"/>
              </a:solidFill>
            </a:endParaRPr>
          </a:p>
          <a:p>
            <a:pPr marL="285750" indent="-285750" algn="just">
              <a:lnSpc>
                <a:spcPct val="150000"/>
              </a:lnSpc>
              <a:buFont typeface="Arial" panose="020B0604020202020204" pitchFamily="34" charset="0"/>
              <a:buChar char="•"/>
            </a:pPr>
            <a:r>
              <a:rPr lang="el-GR" sz="1600" b="1" dirty="0">
                <a:solidFill>
                  <a:srgbClr val="002060"/>
                </a:solidFill>
              </a:rPr>
              <a:t>Εάν πιστεύουμε ότι έχουν παραβιαστεί τα προσωπικά μας δεδομένα, μπορούμε να υποβάλουμε καταγγελία στην Αρχή Προστασίας Δεδομένων Προσωπικού Χαρακτήρα. </a:t>
            </a:r>
          </a:p>
          <a:p>
            <a:pPr algn="just">
              <a:lnSpc>
                <a:spcPct val="150000"/>
              </a:lnSpc>
            </a:pPr>
            <a:endParaRPr lang="el-GR" sz="1600" b="1" dirty="0">
              <a:solidFill>
                <a:srgbClr val="002060"/>
              </a:solidFill>
            </a:endParaRPr>
          </a:p>
          <a:p>
            <a:pPr algn="ctr">
              <a:lnSpc>
                <a:spcPct val="150000"/>
              </a:lnSpc>
            </a:pPr>
            <a:r>
              <a:rPr lang="el-GR" sz="2000" b="1" dirty="0">
                <a:solidFill>
                  <a:srgbClr val="002060"/>
                </a:solidFill>
              </a:rPr>
              <a:t>Ισχύουν οι παραπάνω προτάσεις; </a:t>
            </a:r>
          </a:p>
          <a:p>
            <a:pPr algn="ctr"/>
            <a:endParaRPr lang="en-US" b="1" dirty="0">
              <a:solidFill>
                <a:srgbClr val="002060"/>
              </a:solidFill>
            </a:endParaRPr>
          </a:p>
        </p:txBody>
      </p:sp>
    </p:spTree>
    <p:extLst>
      <p:ext uri="{BB962C8B-B14F-4D97-AF65-F5344CB8AC3E}">
        <p14:creationId xmlns:p14="http://schemas.microsoft.com/office/powerpoint/2010/main" val="141841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2" y="508000"/>
            <a:ext cx="8091055" cy="494769"/>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Ορθογώνιο 6"/>
          <p:cNvSpPr/>
          <p:nvPr/>
        </p:nvSpPr>
        <p:spPr>
          <a:xfrm>
            <a:off x="2767914" y="1738184"/>
            <a:ext cx="8921578" cy="3031599"/>
          </a:xfrm>
          <a:prstGeom prst="rect">
            <a:avLst/>
          </a:prstGeom>
        </p:spPr>
        <p:txBody>
          <a:bodyPr wrap="square">
            <a:spAutoFit/>
          </a:bodyPr>
          <a:lstStyle/>
          <a:p>
            <a:pPr algn="ctr"/>
            <a:r>
              <a:rPr lang="el-GR" sz="2000" b="1" kern="0" dirty="0">
                <a:solidFill>
                  <a:srgbClr val="002060"/>
                </a:solidFill>
                <a:ea typeface="Times New Roman" panose="02020603050405020304" pitchFamily="18" charset="0"/>
              </a:rPr>
              <a:t>Ώρα για χαλάρωση!</a:t>
            </a:r>
          </a:p>
          <a:p>
            <a:pPr algn="ctr">
              <a:lnSpc>
                <a:spcPct val="150000"/>
              </a:lnSpc>
            </a:pPr>
            <a:endParaRPr lang="el-GR" b="1" dirty="0">
              <a:solidFill>
                <a:srgbClr val="002060"/>
              </a:solidFill>
            </a:endParaRPr>
          </a:p>
          <a:p>
            <a:pPr algn="just">
              <a:lnSpc>
                <a:spcPct val="150000"/>
              </a:lnSpc>
            </a:pPr>
            <a:r>
              <a:rPr lang="el-GR" b="1" dirty="0">
                <a:solidFill>
                  <a:srgbClr val="002060"/>
                </a:solidFill>
              </a:rPr>
              <a:t>Συνεχίζουμε τη γνωριμία μας!</a:t>
            </a:r>
          </a:p>
          <a:p>
            <a:pPr algn="just">
              <a:lnSpc>
                <a:spcPct val="150000"/>
              </a:lnSpc>
            </a:pPr>
            <a:r>
              <a:rPr lang="el-GR" b="1" dirty="0">
                <a:solidFill>
                  <a:srgbClr val="002060"/>
                </a:solidFill>
              </a:rPr>
              <a:t> </a:t>
            </a: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αποφοίτησε από τη Φιλοσοφική Σχολή Θεσσαλονίκης; </a:t>
            </a: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έχει εγγόνι στις Η.Π.Α. ;</a:t>
            </a:r>
          </a:p>
          <a:p>
            <a:pPr algn="ctr"/>
            <a:endParaRPr lang="el-GR" b="1" dirty="0">
              <a:solidFill>
                <a:srgbClr val="002060"/>
              </a:solidFill>
            </a:endParaRPr>
          </a:p>
          <a:p>
            <a:pPr algn="just"/>
            <a:endParaRPr lang="el-GR" b="1" dirty="0">
              <a:solidFill>
                <a:srgbClr val="002060"/>
              </a:solidFill>
            </a:endParaRPr>
          </a:p>
        </p:txBody>
      </p:sp>
    </p:spTree>
    <p:extLst>
      <p:ext uri="{BB962C8B-B14F-4D97-AF65-F5344CB8AC3E}">
        <p14:creationId xmlns:p14="http://schemas.microsoft.com/office/powerpoint/2010/main" val="366961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7474" y="334756"/>
            <a:ext cx="8091055" cy="340747"/>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Ορθογώνιο 6"/>
          <p:cNvSpPr/>
          <p:nvPr/>
        </p:nvSpPr>
        <p:spPr>
          <a:xfrm>
            <a:off x="2281382" y="1005017"/>
            <a:ext cx="9654746" cy="5740033"/>
          </a:xfrm>
          <a:prstGeom prst="rect">
            <a:avLst/>
          </a:prstGeom>
        </p:spPr>
        <p:txBody>
          <a:bodyPr wrap="square">
            <a:spAutoFit/>
          </a:bodyPr>
          <a:lstStyle/>
          <a:p>
            <a:pPr algn="just"/>
            <a:r>
              <a:rPr lang="el-GR" b="1" u="sng" dirty="0">
                <a:solidFill>
                  <a:srgbClr val="002060"/>
                </a:solidFill>
              </a:rPr>
              <a:t>Μερικές χρήσιμες συμβουλές</a:t>
            </a:r>
          </a:p>
          <a:p>
            <a:pPr marL="285750" indent="-285750" algn="just">
              <a:lnSpc>
                <a:spcPct val="150000"/>
              </a:lnSpc>
              <a:buFont typeface="Wingdings" panose="05000000000000000000" pitchFamily="2" charset="2"/>
              <a:buChar char="ü"/>
            </a:pPr>
            <a:endParaRPr lang="el-GR" b="1" u="sng" dirty="0">
              <a:solidFill>
                <a:srgbClr val="002060"/>
              </a:solidFill>
            </a:endParaRPr>
          </a:p>
          <a:p>
            <a:pPr marL="285750" lvl="0" indent="-285750" algn="just">
              <a:lnSpc>
                <a:spcPct val="150000"/>
              </a:lnSpc>
              <a:buFont typeface="Wingdings" panose="05000000000000000000" pitchFamily="2" charset="2"/>
              <a:buChar char="ü"/>
            </a:pPr>
            <a:r>
              <a:rPr lang="el-GR" sz="1600" b="1" dirty="0">
                <a:solidFill>
                  <a:srgbClr val="002060"/>
                </a:solidFill>
              </a:rPr>
              <a:t>Παρέχουμε τις πληροφορίες, που είναι απαραίτητες.</a:t>
            </a:r>
          </a:p>
          <a:p>
            <a:pPr marL="285750" lvl="0" indent="-285750" algn="just">
              <a:lnSpc>
                <a:spcPct val="150000"/>
              </a:lnSpc>
              <a:buFont typeface="Wingdings" panose="05000000000000000000" pitchFamily="2" charset="2"/>
              <a:buChar char="ü"/>
            </a:pPr>
            <a:r>
              <a:rPr lang="el-GR" sz="1600" b="1" dirty="0">
                <a:solidFill>
                  <a:srgbClr val="002060"/>
                </a:solidFill>
              </a:rPr>
              <a:t>Αποτρέπουμε το λογισμικό μας να αποκαλύπτει πληροφορίες για εμάς. </a:t>
            </a:r>
          </a:p>
          <a:p>
            <a:pPr marL="285750" lvl="0" indent="-285750" algn="just">
              <a:lnSpc>
                <a:spcPct val="150000"/>
              </a:lnSpc>
              <a:buFont typeface="Wingdings" panose="05000000000000000000" pitchFamily="2" charset="2"/>
              <a:buChar char="ü"/>
            </a:pPr>
            <a:r>
              <a:rPr lang="el-GR" sz="1600" b="1" dirty="0">
                <a:solidFill>
                  <a:srgbClr val="002060"/>
                </a:solidFill>
              </a:rPr>
              <a:t>Ας εγκαταστήσουμε λογισμικό, το οποίο δεν επιτρέπει σε συγκεκριμένα προγράμματα να στέλνουν στις εταιρίες τους πληροφορίες. </a:t>
            </a:r>
          </a:p>
          <a:p>
            <a:pPr marL="285750" lvl="0" indent="-285750" algn="just">
              <a:lnSpc>
                <a:spcPct val="150000"/>
              </a:lnSpc>
              <a:buFont typeface="Wingdings" panose="05000000000000000000" pitchFamily="2" charset="2"/>
              <a:buChar char="ü"/>
            </a:pPr>
            <a:r>
              <a:rPr lang="el-GR" sz="1600" b="1" dirty="0">
                <a:solidFill>
                  <a:srgbClr val="002060"/>
                </a:solidFill>
              </a:rPr>
              <a:t>Οι πληροφορίες που δίνονται σε ομάδες αλληλογραφίας, δωμάτια διαλόγου, ιστοσελίδες και άλλα μέρη στο διαδίκτυο, συχνά, αποθηκεύονται και είναι διαθέσιμες στη δημοσιότητα.</a:t>
            </a:r>
          </a:p>
          <a:p>
            <a:pPr marL="285750" lvl="0" indent="-285750" algn="just">
              <a:lnSpc>
                <a:spcPct val="150000"/>
              </a:lnSpc>
              <a:buFont typeface="Wingdings" panose="05000000000000000000" pitchFamily="2" charset="2"/>
              <a:buChar char="ü"/>
            </a:pPr>
            <a:r>
              <a:rPr lang="el-GR" sz="1600" b="1" dirty="0">
                <a:solidFill>
                  <a:srgbClr val="002060"/>
                </a:solidFill>
              </a:rPr>
              <a:t>Δημιουργούμε δωρεάν λογαριασμούς ηλεκτρονικής αλληλογραφίας, διαφορετικούς από τον προσωπικό μας και τον επαγγελματικό μας.</a:t>
            </a:r>
          </a:p>
          <a:p>
            <a:pPr marL="285750" lvl="0" indent="-285750" algn="just">
              <a:lnSpc>
                <a:spcPct val="150000"/>
              </a:lnSpc>
              <a:buFont typeface="Wingdings" panose="05000000000000000000" pitchFamily="2" charset="2"/>
              <a:buChar char="ü"/>
            </a:pPr>
            <a:r>
              <a:rPr lang="el-GR" sz="1600" b="1" dirty="0">
                <a:solidFill>
                  <a:srgbClr val="002060"/>
                </a:solidFill>
              </a:rPr>
              <a:t>Απορρίπτουμε τα </a:t>
            </a:r>
            <a:r>
              <a:rPr lang="el-GR" sz="1600" b="1" dirty="0" err="1">
                <a:solidFill>
                  <a:srgbClr val="002060"/>
                </a:solidFill>
              </a:rPr>
              <a:t>cookies</a:t>
            </a:r>
            <a:r>
              <a:rPr lang="el-GR" sz="1600" b="1" dirty="0">
                <a:solidFill>
                  <a:srgbClr val="002060"/>
                </a:solidFill>
              </a:rPr>
              <a:t>.</a:t>
            </a:r>
          </a:p>
          <a:p>
            <a:pPr marL="285750" lvl="0" indent="-285750" algn="just">
              <a:lnSpc>
                <a:spcPct val="150000"/>
              </a:lnSpc>
              <a:buFont typeface="Wingdings" panose="05000000000000000000" pitchFamily="2" charset="2"/>
              <a:buChar char="ü"/>
            </a:pPr>
            <a:r>
              <a:rPr lang="el-GR" sz="1600" b="1" dirty="0">
                <a:solidFill>
                  <a:srgbClr val="002060"/>
                </a:solidFill>
              </a:rPr>
              <a:t>Χρησιμοποιούμε εργαλεία για να διαφυλάξουμε τα προσωπικά μας δεδομένα.</a:t>
            </a:r>
          </a:p>
          <a:p>
            <a:pPr marL="285750" lvl="0" indent="-285750" algn="just">
              <a:lnSpc>
                <a:spcPct val="150000"/>
              </a:lnSpc>
              <a:buFont typeface="Wingdings" panose="05000000000000000000" pitchFamily="2" charset="2"/>
              <a:buChar char="ü"/>
            </a:pPr>
            <a:r>
              <a:rPr lang="el-GR" sz="1600" b="1" dirty="0">
                <a:solidFill>
                  <a:srgbClr val="002060"/>
                </a:solidFill>
              </a:rPr>
              <a:t>Χρησιμοποιούμε την ανώνυμη πλοήγηση.</a:t>
            </a:r>
          </a:p>
          <a:p>
            <a:pPr marL="285750" lvl="0" indent="-285750" algn="just">
              <a:lnSpc>
                <a:spcPct val="150000"/>
              </a:lnSpc>
              <a:buFont typeface="Wingdings" panose="05000000000000000000" pitchFamily="2" charset="2"/>
              <a:buChar char="ü"/>
            </a:pPr>
            <a:r>
              <a:rPr lang="el-GR" sz="1600" b="1" dirty="0">
                <a:solidFill>
                  <a:srgbClr val="002060"/>
                </a:solidFill>
              </a:rPr>
              <a:t>«Καθαρίζουμε» συχνά τον υπολογιστή μας.</a:t>
            </a:r>
          </a:p>
          <a:p>
            <a:pPr marL="285750" indent="-285750" algn="just">
              <a:buFont typeface="Wingdings" panose="05000000000000000000" pitchFamily="2" charset="2"/>
              <a:buChar char="ü"/>
            </a:pPr>
            <a:endParaRPr lang="el-GR" sz="1600" b="1" u="sng" dirty="0">
              <a:solidFill>
                <a:srgbClr val="002060"/>
              </a:solidFill>
            </a:endParaRPr>
          </a:p>
          <a:p>
            <a:pPr algn="just"/>
            <a:endParaRPr lang="el-GR" b="1" dirty="0">
              <a:solidFill>
                <a:srgbClr val="002060"/>
              </a:solidFill>
            </a:endParaRPr>
          </a:p>
        </p:txBody>
      </p:sp>
    </p:spTree>
    <p:extLst>
      <p:ext uri="{BB962C8B-B14F-4D97-AF65-F5344CB8AC3E}">
        <p14:creationId xmlns:p14="http://schemas.microsoft.com/office/powerpoint/2010/main" val="2979482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625713" y="1402978"/>
            <a:ext cx="9127264" cy="4416594"/>
          </a:xfrm>
          <a:prstGeom prst="rect">
            <a:avLst/>
          </a:prstGeom>
          <a:noFill/>
        </p:spPr>
        <p:txBody>
          <a:bodyPr wrap="square" rtlCol="0">
            <a:spAutoFit/>
          </a:bodyPr>
          <a:lstStyle/>
          <a:p>
            <a:pPr algn="ctr"/>
            <a:r>
              <a:rPr lang="el-GR" sz="2000" b="1" dirty="0">
                <a:solidFill>
                  <a:srgbClr val="002060"/>
                </a:solidFill>
              </a:rPr>
              <a:t>Ας ελέγξουμε τις γνώσεις μας!</a:t>
            </a:r>
          </a:p>
          <a:p>
            <a:pPr algn="ctr">
              <a:lnSpc>
                <a:spcPct val="150000"/>
              </a:lnSpc>
            </a:pPr>
            <a:endParaRPr lang="el-GR" b="1" dirty="0">
              <a:solidFill>
                <a:srgbClr val="002060"/>
              </a:solidFill>
            </a:endParaRPr>
          </a:p>
          <a:p>
            <a:pPr>
              <a:lnSpc>
                <a:spcPct val="150000"/>
              </a:lnSpc>
            </a:pPr>
            <a:r>
              <a:rPr lang="el-GR" b="1" dirty="0">
                <a:solidFill>
                  <a:srgbClr val="002060"/>
                </a:solidFill>
              </a:rPr>
              <a:t>Ας επιλέξουμε τις σωστές απαντήσεις.</a:t>
            </a:r>
          </a:p>
          <a:p>
            <a:pPr>
              <a:lnSpc>
                <a:spcPct val="150000"/>
              </a:lnSpc>
            </a:pPr>
            <a:endParaRPr lang="el-GR" b="1" dirty="0">
              <a:solidFill>
                <a:srgbClr val="002060"/>
              </a:solidFill>
            </a:endParaRPr>
          </a:p>
          <a:p>
            <a:pPr marL="285750" lvl="0" indent="-285750" algn="just">
              <a:lnSpc>
                <a:spcPct val="150000"/>
              </a:lnSpc>
              <a:buFont typeface="Arial" panose="020B0604020202020204" pitchFamily="34" charset="0"/>
              <a:buChar char="•"/>
            </a:pPr>
            <a:r>
              <a:rPr lang="el-GR" b="1" dirty="0">
                <a:solidFill>
                  <a:srgbClr val="002060"/>
                </a:solidFill>
              </a:rPr>
              <a:t>Διαγράφουμε συχνά το ιστορικό,</a:t>
            </a:r>
          </a:p>
          <a:p>
            <a:pPr marL="285750" lvl="0" indent="-285750" algn="just">
              <a:lnSpc>
                <a:spcPct val="150000"/>
              </a:lnSpc>
              <a:buFont typeface="Arial" panose="020B0604020202020204" pitchFamily="34" charset="0"/>
              <a:buChar char="•"/>
            </a:pPr>
            <a:r>
              <a:rPr lang="el-GR" b="1" dirty="0">
                <a:solidFill>
                  <a:srgbClr val="002060"/>
                </a:solidFill>
              </a:rPr>
              <a:t>Αφήνουμε ενεργοποιημένη τη λειτουργία: « Εντοπισμός τοποθεσίας χρήστη», </a:t>
            </a:r>
          </a:p>
          <a:p>
            <a:pPr marL="285750" lvl="0" indent="-285750" algn="just">
              <a:lnSpc>
                <a:spcPct val="150000"/>
              </a:lnSpc>
              <a:buFont typeface="Arial" panose="020B0604020202020204" pitchFamily="34" charset="0"/>
              <a:buChar char="•"/>
            </a:pPr>
            <a:r>
              <a:rPr lang="el-GR" b="1" dirty="0">
                <a:solidFill>
                  <a:srgbClr val="002060"/>
                </a:solidFill>
              </a:rPr>
              <a:t>Διαγράφουμε όλα τα </a:t>
            </a:r>
            <a:r>
              <a:rPr lang="en-GB" b="1" dirty="0">
                <a:solidFill>
                  <a:srgbClr val="002060"/>
                </a:solidFill>
              </a:rPr>
              <a:t>cookies</a:t>
            </a:r>
            <a:r>
              <a:rPr lang="el-GR" b="1" dirty="0">
                <a:solidFill>
                  <a:srgbClr val="002060"/>
                </a:solidFill>
              </a:rPr>
              <a:t>,</a:t>
            </a:r>
          </a:p>
          <a:p>
            <a:pPr marL="285750" lvl="0" indent="-285750" algn="just">
              <a:lnSpc>
                <a:spcPct val="150000"/>
              </a:lnSpc>
              <a:buFont typeface="Arial" panose="020B0604020202020204" pitchFamily="34" charset="0"/>
              <a:buChar char="•"/>
            </a:pPr>
            <a:r>
              <a:rPr lang="el-GR" b="1" dirty="0">
                <a:solidFill>
                  <a:srgbClr val="002060"/>
                </a:solidFill>
              </a:rPr>
              <a:t>Χρησιμοποιούμε τον ίδιο λογαριασμό ηλεκτρονικής αλληλογραφίας για προσωπικά θέματα, για επαγγελματικά θέματα, ηλεκτρονικές αγορές, παιχνίδια.</a:t>
            </a:r>
          </a:p>
          <a:p>
            <a:pPr algn="ctr"/>
            <a:endParaRPr lang="en-US" b="1" dirty="0">
              <a:solidFill>
                <a:srgbClr val="002060"/>
              </a:solidFill>
            </a:endParaRPr>
          </a:p>
        </p:txBody>
      </p:sp>
    </p:spTree>
    <p:extLst>
      <p:ext uri="{BB962C8B-B14F-4D97-AF65-F5344CB8AC3E}">
        <p14:creationId xmlns:p14="http://schemas.microsoft.com/office/powerpoint/2010/main" val="100709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4"/>
            <a:ext cx="8091055" cy="1279623"/>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113093" y="1756918"/>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677297" y="1756918"/>
            <a:ext cx="9251091" cy="4678204"/>
          </a:xfrm>
          <a:prstGeom prst="rect">
            <a:avLst/>
          </a:prstGeom>
          <a:noFill/>
        </p:spPr>
        <p:txBody>
          <a:bodyPr wrap="square" rtlCol="0">
            <a:spAutoFit/>
          </a:bodyPr>
          <a:lstStyle/>
          <a:p>
            <a:pPr marL="342900" indent="-342900" algn="just">
              <a:buFont typeface="Wingdings" panose="05000000000000000000" pitchFamily="2" charset="2"/>
              <a:buChar char="Ø"/>
            </a:pPr>
            <a:r>
              <a:rPr lang="el-GR" sz="2000" b="1" dirty="0">
                <a:solidFill>
                  <a:srgbClr val="002060"/>
                </a:solidFill>
              </a:rPr>
              <a:t>Το Ευρωπαϊκό Πρόγραμμα IDEA στοχεύει να βελτιώσει τις ικανότητες των καταναλωτών, ώστε να μπορούν να λειτουργήσουν με ασφάλεια στην ψηφιακή αγορά. </a:t>
            </a:r>
          </a:p>
          <a:p>
            <a:pPr marL="342900" indent="-342900" algn="just">
              <a:buFont typeface="Wingdings" panose="05000000000000000000" pitchFamily="2" charset="2"/>
              <a:buChar char="Ø"/>
            </a:pPr>
            <a:endParaRPr lang="el-GR" sz="2000" b="1"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Οι αγορές διαρκώς γίνονται πιο σύνθετες και οι καταναλωτές δεν μπορούν να προχωρήσουν σε πληροφορημένες και σωστές επιλογές. Η ψηφιακή μετάβαση των αγορών, έχει ως αποτέλεσμα την σύγχυση των καταναλωτών.</a:t>
            </a:r>
          </a:p>
          <a:p>
            <a:pPr marL="342900" indent="-342900" algn="just">
              <a:buFont typeface="Wingdings" panose="05000000000000000000" pitchFamily="2" charset="2"/>
              <a:buChar char="Ø"/>
            </a:pPr>
            <a:endParaRPr lang="el-GR" sz="2000" b="1"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Η εκπαίδευση των καταναλωτών στην ψηφιακή πραγματικότητα μπορεί να οδηγήσει σε μεγαλύτερη ασφάλεια ψηφιακών συναλλαγών και ηλεκτρονικών αγορών, να πυροδοτήσει την υιοθέτηση μιας κουλτούρας κριτικής σκέψης, ενεργούς συμμετοχής στο κοινωνικό γίγνεσθαι και συνειδητοποιημένων επιλογών.</a:t>
            </a:r>
          </a:p>
          <a:p>
            <a:pPr algn="just"/>
            <a:endParaRPr lang="el-GR" b="1" dirty="0">
              <a:solidFill>
                <a:srgbClr val="002060"/>
              </a:solidFill>
            </a:endParaRPr>
          </a:p>
        </p:txBody>
      </p:sp>
    </p:spTree>
    <p:extLst>
      <p:ext uri="{BB962C8B-B14F-4D97-AF65-F5344CB8AC3E}">
        <p14:creationId xmlns:p14="http://schemas.microsoft.com/office/powerpoint/2010/main" val="12983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0"/>
            <a:ext cx="8091055" cy="1279623"/>
          </a:xfrm>
        </p:spPr>
        <p:txBody>
          <a:bodyPr>
            <a:normAutofit/>
          </a:bodyPr>
          <a:lstStyle/>
          <a:p>
            <a:pPr algn="ctr"/>
            <a:r>
              <a:rPr lang="en-US" sz="2900" b="1" dirty="0">
                <a:solidFill>
                  <a:schemeClr val="tx2">
                    <a:lumMod val="20000"/>
                    <a:lumOff val="80000"/>
                  </a:schemeClr>
                </a:solidFill>
              </a:rPr>
              <a:t>IDEA – </a:t>
            </a:r>
            <a:br>
              <a:rPr lang="el-GR" sz="2900" b="1" dirty="0">
                <a:solidFill>
                  <a:schemeClr val="tx2">
                    <a:lumMod val="20000"/>
                    <a:lumOff val="80000"/>
                  </a:schemeClr>
                </a:solidFill>
              </a:rPr>
            </a:br>
            <a:r>
              <a:rPr lang="el-GR" sz="2900" b="1" dirty="0" err="1"/>
              <a:t>Διαδικτυακεσ</a:t>
            </a:r>
            <a:r>
              <a:rPr lang="el-GR" sz="2900" b="1" dirty="0"/>
              <a:t> </a:t>
            </a:r>
            <a:r>
              <a:rPr lang="el-GR" sz="2900" b="1" dirty="0" err="1"/>
              <a:t>παγιδες</a:t>
            </a:r>
            <a:r>
              <a:rPr lang="el-GR" sz="2900" b="1" dirty="0"/>
              <a:t> !</a:t>
            </a:r>
            <a:endParaRPr lang="el-GR" sz="29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413276" y="1210962"/>
            <a:ext cx="9418506" cy="5109091"/>
          </a:xfrm>
          <a:prstGeom prst="rect">
            <a:avLst/>
          </a:prstGeom>
          <a:noFill/>
        </p:spPr>
        <p:txBody>
          <a:bodyPr wrap="square" rtlCol="0">
            <a:spAutoFit/>
          </a:bodyPr>
          <a:lstStyle/>
          <a:p>
            <a:pPr marL="342900" lvl="0" indent="-342900" algn="just">
              <a:buFont typeface="Wingdings" panose="05000000000000000000" pitchFamily="2" charset="2"/>
              <a:buChar char="Ø"/>
            </a:pPr>
            <a:r>
              <a:rPr lang="el-GR" b="1" dirty="0">
                <a:solidFill>
                  <a:srgbClr val="002060"/>
                </a:solidFill>
              </a:rPr>
              <a:t>«Ψάρεμα»/</a:t>
            </a:r>
            <a:r>
              <a:rPr lang="el-GR" b="1" dirty="0" err="1">
                <a:solidFill>
                  <a:srgbClr val="002060"/>
                </a:solidFill>
              </a:rPr>
              <a:t>phishing</a:t>
            </a:r>
            <a:r>
              <a:rPr lang="el-GR" b="1" dirty="0">
                <a:solidFill>
                  <a:srgbClr val="002060"/>
                </a:solidFill>
              </a:rPr>
              <a:t>: </a:t>
            </a:r>
            <a:r>
              <a:rPr lang="el-GR" dirty="0">
                <a:solidFill>
                  <a:srgbClr val="002060"/>
                </a:solidFill>
              </a:rPr>
              <a:t>Ηλεκτρονικά μηνύματα, που είναι στην πραγματικότητα "ηλεκτρονικό ψάρεμα" (</a:t>
            </a:r>
            <a:r>
              <a:rPr lang="el-GR" dirty="0" err="1">
                <a:solidFill>
                  <a:srgbClr val="002060"/>
                </a:solidFill>
              </a:rPr>
              <a:t>phishing</a:t>
            </a:r>
            <a:r>
              <a:rPr lang="el-GR" dirty="0">
                <a:solidFill>
                  <a:srgbClr val="002060"/>
                </a:solidFill>
              </a:rPr>
              <a:t>). </a:t>
            </a:r>
          </a:p>
          <a:p>
            <a:pPr marL="342900" lvl="0" indent="-342900" algn="just">
              <a:buFont typeface="Wingdings" panose="05000000000000000000" pitchFamily="2" charset="2"/>
              <a:buChar char="Ø"/>
            </a:pPr>
            <a:endParaRPr lang="el-GR" dirty="0">
              <a:solidFill>
                <a:srgbClr val="002060"/>
              </a:solidFill>
            </a:endParaRPr>
          </a:p>
          <a:p>
            <a:pPr marL="342900" indent="-342900" algn="just">
              <a:buFont typeface="Wingdings" panose="05000000000000000000" pitchFamily="2" charset="2"/>
              <a:buChar char="Ø"/>
            </a:pPr>
            <a:r>
              <a:rPr lang="el-GR" b="1" dirty="0">
                <a:solidFill>
                  <a:srgbClr val="002060"/>
                </a:solidFill>
              </a:rPr>
              <a:t>Παραβίαση προσωπικών δεδομένων: </a:t>
            </a:r>
            <a:r>
              <a:rPr lang="el-GR" dirty="0">
                <a:solidFill>
                  <a:srgbClr val="002060"/>
                </a:solidFill>
              </a:rPr>
              <a:t>Τίθενται σε μεγάλο κίνδυνο τα θεμελιώδη δικαιώματά μας στην προστασία της ιδιωτικής μας ζωής και των προσωπικών μας δεδομένων. </a:t>
            </a:r>
          </a:p>
          <a:p>
            <a:pPr marL="342900" indent="-342900" algn="just">
              <a:buFont typeface="Wingdings" panose="05000000000000000000" pitchFamily="2" charset="2"/>
              <a:buChar char="Ø"/>
            </a:pPr>
            <a:endParaRPr lang="el-GR" dirty="0">
              <a:solidFill>
                <a:srgbClr val="002060"/>
              </a:solidFill>
            </a:endParaRPr>
          </a:p>
          <a:p>
            <a:pPr marL="342900" lvl="0" indent="-342900" algn="just">
              <a:buFont typeface="Wingdings" panose="05000000000000000000" pitchFamily="2" charset="2"/>
              <a:buChar char="Ø"/>
            </a:pPr>
            <a:r>
              <a:rPr lang="el-GR" b="1" dirty="0">
                <a:solidFill>
                  <a:srgbClr val="002060"/>
                </a:solidFill>
              </a:rPr>
              <a:t>Παραβίαση πνευματικής ιδιοκτησίας:</a:t>
            </a:r>
            <a:r>
              <a:rPr lang="el-GR" dirty="0">
                <a:solidFill>
                  <a:srgbClr val="002060"/>
                </a:solidFill>
              </a:rPr>
              <a:t> Περιλαμβάνει την πνευματική ιδιοκτησία, τα συγγενικά δικαιώματα και τη βιομηχανική ιδιοκτησία.</a:t>
            </a:r>
          </a:p>
          <a:p>
            <a:pPr marL="342900" lvl="0" indent="-342900" algn="just">
              <a:buFont typeface="Wingdings" panose="05000000000000000000" pitchFamily="2" charset="2"/>
              <a:buChar char="Ø"/>
            </a:pPr>
            <a:endParaRPr lang="el-GR" dirty="0">
              <a:solidFill>
                <a:srgbClr val="002060"/>
              </a:solidFill>
            </a:endParaRPr>
          </a:p>
          <a:p>
            <a:pPr marL="342900" indent="-342900" algn="just">
              <a:buFont typeface="Wingdings" panose="05000000000000000000" pitchFamily="2" charset="2"/>
              <a:buChar char="Ø"/>
            </a:pPr>
            <a:r>
              <a:rPr lang="el-GR" b="1" dirty="0" err="1">
                <a:solidFill>
                  <a:srgbClr val="002060"/>
                </a:solidFill>
              </a:rPr>
              <a:t>Ινφλουένσερς</a:t>
            </a:r>
            <a:r>
              <a:rPr lang="el-GR" b="1" dirty="0">
                <a:solidFill>
                  <a:srgbClr val="002060"/>
                </a:solidFill>
              </a:rPr>
              <a:t>:</a:t>
            </a:r>
            <a:r>
              <a:rPr lang="el-GR" dirty="0">
                <a:solidFill>
                  <a:srgbClr val="002060"/>
                </a:solidFill>
              </a:rPr>
              <a:t> Οι </a:t>
            </a:r>
            <a:r>
              <a:rPr lang="el-GR" dirty="0" err="1">
                <a:solidFill>
                  <a:srgbClr val="002060"/>
                </a:solidFill>
              </a:rPr>
              <a:t>ινφλουένσερς</a:t>
            </a:r>
            <a:r>
              <a:rPr lang="el-GR" dirty="0">
                <a:solidFill>
                  <a:srgbClr val="002060"/>
                </a:solidFill>
              </a:rPr>
              <a:t> έχουν τις ίδιες υποχρεώσεις με τους διαφημιστές. </a:t>
            </a:r>
          </a:p>
          <a:p>
            <a:pPr marL="342900" indent="-342900" algn="just">
              <a:buFont typeface="Wingdings" panose="05000000000000000000" pitchFamily="2" charset="2"/>
              <a:buChar char="Ø"/>
            </a:pPr>
            <a:endParaRPr lang="el-GR" dirty="0">
              <a:solidFill>
                <a:srgbClr val="002060"/>
              </a:solidFill>
            </a:endParaRPr>
          </a:p>
          <a:p>
            <a:pPr marL="342900" lvl="0" indent="-342900" algn="just">
              <a:buFont typeface="Wingdings" panose="05000000000000000000" pitchFamily="2" charset="2"/>
              <a:buChar char="Ø"/>
            </a:pPr>
            <a:r>
              <a:rPr lang="el-GR" b="1" dirty="0">
                <a:solidFill>
                  <a:srgbClr val="002060"/>
                </a:solidFill>
              </a:rPr>
              <a:t>Παρακολούθηση για εμπορικούς σκοπούς: </a:t>
            </a:r>
            <a:r>
              <a:rPr lang="el-GR" dirty="0">
                <a:solidFill>
                  <a:srgbClr val="002060"/>
                </a:solidFill>
              </a:rPr>
              <a:t>Συλλέγονται πληροφορίες σχετικά με το τι μας αρέσει, τις αγορές μας, την υγεία μας, κ.λπ. για </a:t>
            </a:r>
            <a:r>
              <a:rPr lang="el-GR" dirty="0" err="1">
                <a:solidFill>
                  <a:srgbClr val="002060"/>
                </a:solidFill>
              </a:rPr>
              <a:t>στοχευμένη</a:t>
            </a:r>
            <a:r>
              <a:rPr lang="el-GR" dirty="0">
                <a:solidFill>
                  <a:srgbClr val="002060"/>
                </a:solidFill>
              </a:rPr>
              <a:t> διαφήμιση.</a:t>
            </a:r>
          </a:p>
          <a:p>
            <a:pPr marL="342900" lvl="0" indent="-342900" algn="just">
              <a:buFont typeface="Wingdings" panose="05000000000000000000" pitchFamily="2" charset="2"/>
              <a:buChar char="Ø"/>
            </a:pPr>
            <a:endParaRPr lang="el-GR" dirty="0">
              <a:solidFill>
                <a:srgbClr val="002060"/>
              </a:solidFill>
            </a:endParaRPr>
          </a:p>
          <a:p>
            <a:pPr marL="342900" indent="-342900" algn="just">
              <a:buFont typeface="Wingdings" panose="05000000000000000000" pitchFamily="2" charset="2"/>
              <a:buChar char="Ø"/>
            </a:pPr>
            <a:r>
              <a:rPr lang="el-GR" b="1" dirty="0">
                <a:solidFill>
                  <a:srgbClr val="002060"/>
                </a:solidFill>
              </a:rPr>
              <a:t>Παιχνίδια κατάσκοποι: </a:t>
            </a:r>
            <a:r>
              <a:rPr lang="el-GR" dirty="0">
                <a:solidFill>
                  <a:srgbClr val="002060"/>
                </a:solidFill>
              </a:rPr>
              <a:t>Για τα συνδεδεμένα στο ίντερνετ παιχνίδια, ο καθένας μπορεί να πάρει τον έλεγχο μέσω μιας ηλεκτρονικής συσκευής.</a:t>
            </a:r>
            <a:endParaRPr lang="el-GR" dirty="0"/>
          </a:p>
          <a:p>
            <a:pPr marL="342900" indent="-342900" algn="just">
              <a:buFont typeface="Wingdings" panose="05000000000000000000" pitchFamily="2" charset="2"/>
              <a:buChar char="Ø"/>
            </a:pPr>
            <a:endParaRPr lang="el-GR" sz="2000" dirty="0"/>
          </a:p>
        </p:txBody>
      </p:sp>
    </p:spTree>
    <p:extLst>
      <p:ext uri="{BB962C8B-B14F-4D97-AF65-F5344CB8AC3E}">
        <p14:creationId xmlns:p14="http://schemas.microsoft.com/office/powerpoint/2010/main" val="241834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225962" y="1344277"/>
            <a:ext cx="9725893" cy="4708981"/>
          </a:xfrm>
          <a:prstGeom prst="rect">
            <a:avLst/>
          </a:prstGeom>
          <a:noFill/>
        </p:spPr>
        <p:txBody>
          <a:bodyPr wrap="square" rtlCol="0">
            <a:spAutoFit/>
          </a:bodyPr>
          <a:lstStyle/>
          <a:p>
            <a:pPr marL="342900" lvl="0" indent="-342900" algn="just">
              <a:buFont typeface="Wingdings" panose="05000000000000000000" pitchFamily="2" charset="2"/>
              <a:buChar char="Ø"/>
            </a:pPr>
            <a:r>
              <a:rPr lang="el-GR" sz="2000" b="1" dirty="0">
                <a:solidFill>
                  <a:srgbClr val="002060"/>
                </a:solidFill>
              </a:rPr>
              <a:t>Σκοτεινά μοτίβα- </a:t>
            </a:r>
            <a:r>
              <a:rPr lang="en-US" sz="2000" b="1" dirty="0">
                <a:solidFill>
                  <a:srgbClr val="002060"/>
                </a:solidFill>
              </a:rPr>
              <a:t>Dark patterns</a:t>
            </a:r>
            <a:r>
              <a:rPr lang="el-GR" sz="2000" b="1" dirty="0">
                <a:solidFill>
                  <a:srgbClr val="002060"/>
                </a:solidFill>
              </a:rPr>
              <a:t>: </a:t>
            </a:r>
            <a:r>
              <a:rPr lang="el-GR" sz="2000" dirty="0">
                <a:solidFill>
                  <a:srgbClr val="002060"/>
                </a:solidFill>
              </a:rPr>
              <a:t>Η  χρήση «σκοτεινών μοτίβων», ή χειριστικού σχεδιασμού, που χειραγωγούν το χρήστη. </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err="1">
                <a:solidFill>
                  <a:srgbClr val="002060"/>
                </a:solidFill>
              </a:rPr>
              <a:t>Κρυπτονόμισμα</a:t>
            </a:r>
            <a:r>
              <a:rPr lang="el-GR" sz="2000" dirty="0">
                <a:solidFill>
                  <a:srgbClr val="002060"/>
                </a:solidFill>
              </a:rPr>
              <a:t>: Ψηφιακό περιουσιακό στοιχείο, επενδυτικό προϊόν υψηλού κινδύνου.</a:t>
            </a:r>
          </a:p>
          <a:p>
            <a:pPr marL="342900" indent="-342900" algn="just">
              <a:buFont typeface="Wingdings" panose="05000000000000000000" pitchFamily="2" charset="2"/>
              <a:buChar char="Ø"/>
            </a:pPr>
            <a:endParaRPr lang="el-GR" sz="2000" dirty="0">
              <a:solidFill>
                <a:srgbClr val="002060"/>
              </a:solidFill>
            </a:endParaRPr>
          </a:p>
          <a:p>
            <a:pPr marL="285750" lvl="0" indent="-285750" algn="just">
              <a:buFont typeface="Wingdings" panose="05000000000000000000" pitchFamily="2" charset="2"/>
              <a:buChar char="Ø"/>
            </a:pPr>
            <a:r>
              <a:rPr lang="el-GR" sz="2000" b="1" dirty="0" err="1">
                <a:solidFill>
                  <a:srgbClr val="002060"/>
                </a:solidFill>
              </a:rPr>
              <a:t>Παιχνιδοπακέτα</a:t>
            </a:r>
            <a:r>
              <a:rPr lang="el-GR" sz="2000" b="1" dirty="0">
                <a:solidFill>
                  <a:srgbClr val="002060"/>
                </a:solidFill>
              </a:rPr>
              <a:t> – </a:t>
            </a:r>
            <a:r>
              <a:rPr lang="en-GB" sz="2000" b="1" dirty="0">
                <a:solidFill>
                  <a:srgbClr val="002060"/>
                </a:solidFill>
              </a:rPr>
              <a:t>loot boxes</a:t>
            </a:r>
            <a:r>
              <a:rPr lang="el-GR" sz="2000" b="1" dirty="0">
                <a:solidFill>
                  <a:srgbClr val="002060"/>
                </a:solidFill>
              </a:rPr>
              <a:t>:</a:t>
            </a:r>
            <a:r>
              <a:rPr lang="el-GR" sz="2000" dirty="0">
                <a:solidFill>
                  <a:srgbClr val="002060"/>
                </a:solidFill>
              </a:rPr>
              <a:t> Αγορές εντός των παιχνιδιών. </a:t>
            </a:r>
          </a:p>
          <a:p>
            <a:pPr marL="285750" lvl="0" indent="-285750" algn="just">
              <a:buFont typeface="Wingdings" panose="05000000000000000000" pitchFamily="2" charset="2"/>
              <a:buChar char="Ø"/>
            </a:pPr>
            <a:endParaRPr lang="el-GR" sz="2000" dirty="0">
              <a:solidFill>
                <a:srgbClr val="002060"/>
              </a:solidFill>
            </a:endParaRPr>
          </a:p>
          <a:p>
            <a:pPr marL="285750" indent="-285750" algn="just">
              <a:buFont typeface="Wingdings" panose="05000000000000000000" pitchFamily="2" charset="2"/>
              <a:buChar char="Ø"/>
            </a:pPr>
            <a:r>
              <a:rPr lang="en-GB" sz="2000" b="1" dirty="0" err="1">
                <a:solidFill>
                  <a:srgbClr val="002060"/>
                </a:solidFill>
              </a:rPr>
              <a:t>Tik</a:t>
            </a:r>
            <a:r>
              <a:rPr lang="en-GB" sz="2000" b="1" dirty="0">
                <a:solidFill>
                  <a:srgbClr val="002060"/>
                </a:solidFill>
              </a:rPr>
              <a:t> </a:t>
            </a:r>
            <a:r>
              <a:rPr lang="en-GB" sz="2000" b="1" dirty="0" err="1">
                <a:solidFill>
                  <a:srgbClr val="002060"/>
                </a:solidFill>
              </a:rPr>
              <a:t>Tok</a:t>
            </a:r>
            <a:r>
              <a:rPr lang="en-GB" sz="2000" b="1" dirty="0">
                <a:solidFill>
                  <a:srgbClr val="002060"/>
                </a:solidFill>
              </a:rPr>
              <a:t>:</a:t>
            </a:r>
            <a:r>
              <a:rPr lang="en-GB" sz="2000" dirty="0">
                <a:solidFill>
                  <a:srgbClr val="002060"/>
                </a:solidFill>
              </a:rPr>
              <a:t> </a:t>
            </a:r>
            <a:r>
              <a:rPr lang="el-GR" sz="2000" dirty="0">
                <a:solidFill>
                  <a:srgbClr val="002060"/>
                </a:solidFill>
              </a:rPr>
              <a:t>Παραβίαση της νομοθεσίας για την προστασία των καταναλωτών και την προστασία των ανηλίκων.</a:t>
            </a:r>
          </a:p>
          <a:p>
            <a:pPr marL="285750" indent="-285750" algn="just">
              <a:buFont typeface="Wingdings" panose="05000000000000000000" pitchFamily="2" charset="2"/>
              <a:buChar char="Ø"/>
            </a:pPr>
            <a:endParaRPr lang="el-GR" sz="2000" dirty="0">
              <a:solidFill>
                <a:srgbClr val="002060"/>
              </a:solidFill>
            </a:endParaRPr>
          </a:p>
          <a:p>
            <a:pPr marL="285750" indent="-285750" algn="just">
              <a:buFont typeface="Wingdings" panose="05000000000000000000" pitchFamily="2" charset="2"/>
              <a:buChar char="Ø"/>
            </a:pPr>
            <a:r>
              <a:rPr lang="en-GB" sz="2000" b="1" dirty="0">
                <a:solidFill>
                  <a:srgbClr val="002060"/>
                </a:solidFill>
              </a:rPr>
              <a:t>Meta</a:t>
            </a:r>
            <a:r>
              <a:rPr lang="el-GR" sz="2000" b="1" dirty="0">
                <a:solidFill>
                  <a:srgbClr val="002060"/>
                </a:solidFill>
              </a:rPr>
              <a:t> -</a:t>
            </a:r>
            <a:r>
              <a:rPr lang="en-US" sz="2000" b="1" dirty="0">
                <a:solidFill>
                  <a:srgbClr val="002060"/>
                </a:solidFill>
              </a:rPr>
              <a:t> Apple</a:t>
            </a:r>
            <a:r>
              <a:rPr lang="en-GB" sz="2000" b="1" dirty="0">
                <a:solidFill>
                  <a:srgbClr val="002060"/>
                </a:solidFill>
              </a:rPr>
              <a:t>:</a:t>
            </a:r>
            <a:r>
              <a:rPr lang="en-GB" sz="2000" dirty="0">
                <a:solidFill>
                  <a:srgbClr val="002060"/>
                </a:solidFill>
              </a:rPr>
              <a:t> </a:t>
            </a:r>
            <a:r>
              <a:rPr lang="el-GR" sz="2000" dirty="0">
                <a:solidFill>
                  <a:srgbClr val="002060"/>
                </a:solidFill>
              </a:rPr>
              <a:t>Παραβίαση της Πράξης για τις Ψηφιακές Αγορές.</a:t>
            </a:r>
          </a:p>
          <a:p>
            <a:pPr marL="285750" lvl="0" indent="-285750" algn="just">
              <a:buFont typeface="Wingdings" panose="05000000000000000000" pitchFamily="2" charset="2"/>
              <a:buChar char="Ø"/>
            </a:pPr>
            <a:endParaRPr lang="el-GR" sz="2000" dirty="0">
              <a:solidFill>
                <a:srgbClr val="002060"/>
              </a:solidFill>
            </a:endParaRPr>
          </a:p>
          <a:p>
            <a:pPr marL="285750" lvl="0" indent="-285750" algn="just">
              <a:buFont typeface="Wingdings" panose="05000000000000000000" pitchFamily="2" charset="2"/>
              <a:buChar char="Ø"/>
            </a:pPr>
            <a:endParaRPr lang="el-GR" sz="2000" dirty="0">
              <a:solidFill>
                <a:srgbClr val="002060"/>
              </a:solidFill>
            </a:endParaRPr>
          </a:p>
          <a:p>
            <a:pPr marL="285750" indent="-285750" algn="just">
              <a:buFont typeface="Wingdings" panose="05000000000000000000" pitchFamily="2" charset="2"/>
              <a:buChar char="Ø"/>
            </a:pPr>
            <a:endParaRPr lang="el-GR" sz="2000" b="1" dirty="0">
              <a:solidFill>
                <a:srgbClr val="002060"/>
              </a:solidFill>
            </a:endParaRPr>
          </a:p>
        </p:txBody>
      </p:sp>
    </p:spTree>
    <p:extLst>
      <p:ext uri="{BB962C8B-B14F-4D97-AF65-F5344CB8AC3E}">
        <p14:creationId xmlns:p14="http://schemas.microsoft.com/office/powerpoint/2010/main" val="23944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Ορθογώνιο 6"/>
          <p:cNvSpPr/>
          <p:nvPr/>
        </p:nvSpPr>
        <p:spPr>
          <a:xfrm>
            <a:off x="2715490" y="1635025"/>
            <a:ext cx="8774545" cy="3962110"/>
          </a:xfrm>
          <a:prstGeom prst="rect">
            <a:avLst/>
          </a:prstGeom>
        </p:spPr>
        <p:txBody>
          <a:bodyPr wrap="square">
            <a:spAutoFit/>
          </a:bodyPr>
          <a:lstStyle/>
          <a:p>
            <a:pPr marL="342900" lvl="0" indent="-342900" algn="just">
              <a:lnSpc>
                <a:spcPct val="115000"/>
              </a:lnSpc>
              <a:spcAft>
                <a:spcPts val="800"/>
              </a:spcAft>
              <a:buFont typeface="Wingdings" panose="05000000000000000000" pitchFamily="2" charset="2"/>
              <a:buChar char="Ø"/>
            </a:pPr>
            <a:r>
              <a:rPr lang="el-GR" b="1" u="sng" kern="100" dirty="0">
                <a:solidFill>
                  <a:srgbClr val="002060"/>
                </a:solidFill>
                <a:effectLst/>
                <a:ea typeface="Aptos"/>
                <a:cs typeface="Times New Roman" panose="02020603050405020304" pitchFamily="18" charset="0"/>
              </a:rPr>
              <a:t>Ψηφιακό αποτύπωμα:</a:t>
            </a:r>
            <a:r>
              <a:rPr lang="el-GR" b="1" kern="100" dirty="0">
                <a:solidFill>
                  <a:srgbClr val="002060"/>
                </a:solidFill>
                <a:effectLst/>
                <a:ea typeface="Aptos"/>
                <a:cs typeface="Times New Roman" panose="02020603050405020304" pitchFamily="18" charset="0"/>
              </a:rPr>
              <a:t> μια σειρά από πληροφορίες, που αφήνουμε πίσω μας, στο διαδίκτυο, όταν </a:t>
            </a:r>
            <a:r>
              <a:rPr lang="el-GR" b="1" kern="100" dirty="0" err="1">
                <a:solidFill>
                  <a:srgbClr val="002060"/>
                </a:solidFill>
                <a:effectLst/>
                <a:ea typeface="Aptos"/>
                <a:cs typeface="Times New Roman" panose="02020603050405020304" pitchFamily="18" charset="0"/>
              </a:rPr>
              <a:t>πλοηγούμαστε</a:t>
            </a:r>
            <a:r>
              <a:rPr lang="el-GR" b="1" kern="100" dirty="0">
                <a:solidFill>
                  <a:srgbClr val="002060"/>
                </a:solidFill>
                <a:effectLst/>
                <a:ea typeface="Aptos"/>
                <a:cs typeface="Times New Roman" panose="02020603050405020304" pitchFamily="18" charset="0"/>
              </a:rPr>
              <a:t> σε ιστοσελίδες, παιχνίδια, εφαρμογές. Για παράδειγμα, όταν:</a:t>
            </a:r>
          </a:p>
          <a:p>
            <a:pPr marL="285750" lvl="0" indent="-285750" algn="ctr">
              <a:buFont typeface="Wingdings" panose="05000000000000000000" pitchFamily="2" charset="2"/>
              <a:buChar char="ü"/>
            </a:pPr>
            <a:r>
              <a:rPr lang="el-GR" b="1" dirty="0">
                <a:solidFill>
                  <a:srgbClr val="002060"/>
                </a:solidFill>
              </a:rPr>
              <a:t>Ανεβάζουμε φωτογραφίες στα κοινωνικά δίκτυα,</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Χρησιμοποιούμε πλατφόρμες αναπαραγωγής μουσικής,</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Κάνουμε </a:t>
            </a:r>
            <a:r>
              <a:rPr lang="en-US" b="1" dirty="0">
                <a:solidFill>
                  <a:srgbClr val="002060"/>
                </a:solidFill>
              </a:rPr>
              <a:t>“</a:t>
            </a:r>
            <a:r>
              <a:rPr lang="el-GR" b="1" dirty="0" err="1">
                <a:solidFill>
                  <a:srgbClr val="002060"/>
                </a:solidFill>
              </a:rPr>
              <a:t>like</a:t>
            </a:r>
            <a:r>
              <a:rPr lang="en-US" b="1" dirty="0">
                <a:solidFill>
                  <a:srgbClr val="002060"/>
                </a:solidFill>
              </a:rPr>
              <a:t>”</a:t>
            </a:r>
            <a:r>
              <a:rPr lang="el-GR" b="1" dirty="0">
                <a:solidFill>
                  <a:srgbClr val="002060"/>
                </a:solidFill>
              </a:rPr>
              <a:t> σε περιεχόμενα άλλων χρηστών,</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Ανακοινώνουμε την παρουσία μας, σε διάφορα σημεία,</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Αγοράζουμε ένα ζευγάρι παπούτσια.</a:t>
            </a:r>
          </a:p>
          <a:p>
            <a:pPr lvl="0" algn="just">
              <a:lnSpc>
                <a:spcPct val="115000"/>
              </a:lnSpc>
              <a:spcAft>
                <a:spcPts val="800"/>
              </a:spcAft>
            </a:pPr>
            <a:endParaRPr lang="el-GR" kern="100" dirty="0">
              <a:solidFill>
                <a:srgbClr val="002060"/>
              </a:solidFill>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24089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75014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479590" y="955589"/>
            <a:ext cx="9204410" cy="4555093"/>
          </a:xfrm>
          <a:prstGeom prst="rect">
            <a:avLst/>
          </a:prstGeom>
          <a:noFill/>
        </p:spPr>
        <p:txBody>
          <a:bodyPr wrap="square" rtlCol="0">
            <a:spAutoFit/>
          </a:bodyPr>
          <a:lstStyle/>
          <a:p>
            <a:pPr algn="ctr"/>
            <a:r>
              <a:rPr lang="el-GR" sz="2000" b="1" dirty="0">
                <a:solidFill>
                  <a:srgbClr val="002060"/>
                </a:solidFill>
              </a:rPr>
              <a:t>Ώρα για ασκήσεις!</a:t>
            </a:r>
          </a:p>
          <a:p>
            <a:endParaRPr lang="el-GR" b="1" dirty="0">
              <a:solidFill>
                <a:srgbClr val="002060"/>
              </a:solidFill>
            </a:endParaRPr>
          </a:p>
          <a:p>
            <a:r>
              <a:rPr lang="el-GR" b="1" dirty="0">
                <a:solidFill>
                  <a:srgbClr val="002060"/>
                </a:solidFill>
              </a:rPr>
              <a:t>Επιλέγουμε τις σωστές απαντήσεις:</a:t>
            </a:r>
          </a:p>
          <a:p>
            <a:endParaRPr lang="el-GR" b="1" dirty="0">
              <a:solidFill>
                <a:srgbClr val="002060"/>
              </a:solidFill>
            </a:endParaRPr>
          </a:p>
          <a:p>
            <a:pPr marL="285750" indent="-285750">
              <a:buFont typeface="Wingdings" panose="05000000000000000000" pitchFamily="2" charset="2"/>
              <a:buChar char="v"/>
            </a:pPr>
            <a:r>
              <a:rPr lang="el-GR" b="1" i="1" dirty="0">
                <a:solidFill>
                  <a:srgbClr val="002060"/>
                </a:solidFill>
              </a:rPr>
              <a:t>Πριν ανοίξουμε ένα σύνδεσμο (</a:t>
            </a:r>
            <a:r>
              <a:rPr lang="el-GR" b="1" i="1" dirty="0" err="1">
                <a:solidFill>
                  <a:srgbClr val="002060"/>
                </a:solidFill>
              </a:rPr>
              <a:t>λινκ</a:t>
            </a:r>
            <a:r>
              <a:rPr lang="el-GR" b="1" i="1" dirty="0">
                <a:solidFill>
                  <a:srgbClr val="002060"/>
                </a:solidFill>
              </a:rPr>
              <a:t>), κουνάμε το ποντίκι μας, πάνω από το σύνδεσμο. Αυτή η κίνηση θα μας αποκαλύψει τη διεύθυνση του αποστολέα.</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Πειρατεία σημαίνει  προσβολή των δικαιωμάτων της διανοητικής ιδιοκτησίας.</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Δε χρησιμοποιούμε λογισμικό ασφάλειας γιατί οι καινούργιες συσκευές είναι ασφαλείς.</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Κάθε προωθητική ενέργεια αγαθών, ή μάρκας αγαθών, που περιλαμβάνεται σε ανάρτηση, από την οποία ο </a:t>
            </a:r>
            <a:r>
              <a:rPr lang="el-GR" b="1" i="1" dirty="0" err="1">
                <a:solidFill>
                  <a:srgbClr val="002060"/>
                </a:solidFill>
              </a:rPr>
              <a:t>ινφλουένσερ</a:t>
            </a:r>
            <a:r>
              <a:rPr lang="el-GR" b="1" i="1" dirty="0">
                <a:solidFill>
                  <a:srgbClr val="002060"/>
                </a:solidFill>
              </a:rPr>
              <a:t> κερδίζει χρήματα, ή άλλα οφέλη, πρέπει να ανακοινώνεται ως διαφήμιση.</a:t>
            </a:r>
          </a:p>
          <a:p>
            <a:endParaRPr lang="el-GR" dirty="0">
              <a:solidFill>
                <a:prstClr val="white"/>
              </a:solidFill>
            </a:endParaRPr>
          </a:p>
        </p:txBody>
      </p:sp>
    </p:spTree>
    <p:extLst>
      <p:ext uri="{BB962C8B-B14F-4D97-AF65-F5344CB8AC3E}">
        <p14:creationId xmlns:p14="http://schemas.microsoft.com/office/powerpoint/2010/main" val="424240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54419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215978" y="782595"/>
            <a:ext cx="9588093" cy="5847755"/>
          </a:xfrm>
          <a:prstGeom prst="rect">
            <a:avLst/>
          </a:prstGeom>
          <a:noFill/>
        </p:spPr>
        <p:txBody>
          <a:bodyPr wrap="square" rtlCol="0">
            <a:spAutoFit/>
          </a:bodyPr>
          <a:lstStyle/>
          <a:p>
            <a:pPr algn="ctr"/>
            <a:r>
              <a:rPr lang="el-GR" sz="2000" b="1" dirty="0">
                <a:solidFill>
                  <a:srgbClr val="002060"/>
                </a:solidFill>
              </a:rPr>
              <a:t>Ώρα για ασκήσεις!</a:t>
            </a:r>
          </a:p>
          <a:p>
            <a:pPr algn="just"/>
            <a:r>
              <a:rPr lang="el-GR" sz="1600" b="1" dirty="0">
                <a:solidFill>
                  <a:srgbClr val="002060"/>
                </a:solidFill>
              </a:rPr>
              <a:t>Επιλέγουμε τις σωστές απαντήσεις:</a:t>
            </a:r>
          </a:p>
          <a:p>
            <a:pPr marL="285750" indent="-285750" algn="just">
              <a:buFont typeface="Wingdings" panose="05000000000000000000" pitchFamily="2" charset="2"/>
              <a:buChar char="v"/>
            </a:pPr>
            <a:r>
              <a:rPr lang="el-GR" sz="1600" b="1" dirty="0">
                <a:solidFill>
                  <a:srgbClr val="002060"/>
                </a:solidFill>
              </a:rPr>
              <a:t>Οι εταιρείες μας παρακολουθούν στις κινήσεις μας στο διαδίκτυο γιατί θέλουν να μας εκπαιδεύσουν.</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Στα παιχνίδια απαγορεύεται να είναι ενσωματωμένες προγραμματισμένες, από πριν, φράσεις, οι οποίες προωθούν διάφορα εμπορικά προϊόντα. </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Τα σκοτεινά μοτίβα είναι μορφή χειριστικού σχεδιασμού, που χειραγωγούν το χρήστη, στο διαδίκτυο.</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Οι λογαριασμοί </a:t>
            </a:r>
            <a:r>
              <a:rPr lang="el-GR" sz="1600" b="1" dirty="0" err="1">
                <a:solidFill>
                  <a:srgbClr val="002060"/>
                </a:solidFill>
              </a:rPr>
              <a:t>κρυπτονομισμάτων</a:t>
            </a:r>
            <a:r>
              <a:rPr lang="el-GR" sz="1600" b="1" dirty="0">
                <a:solidFill>
                  <a:srgbClr val="002060"/>
                </a:solidFill>
              </a:rPr>
              <a:t> δε ρυθμίζονται  και δεν ασφαλίζονται, από το κράτος.</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Οι καταναλωτές αγοράζουν εικονικά ψηφιακά νομίσματα, τα οποία δίνουν στους παίκτες  πλεονεκτήματα που θα τους βοηθήσουν να προχωρήσουν, στο παιχνίδι, σε επόμενα επίπεδα.</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Εμπιστευόμαστε μόνο ιστοσελίδες, που απαιτούν συνδρομές και προσφέρουν ακριβές υπηρεσίες.</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Οι πλατφόρμες κοινωνικών δικτύων χρησιμοποιούν τα δεδομένα μας, για να μας δείξουν περιεχόμενο που πιστεύουν ότι μας ενδιαφέρει. </a:t>
            </a:r>
          </a:p>
          <a:p>
            <a:endParaRPr lang="el-GR" dirty="0">
              <a:solidFill>
                <a:prstClr val="white"/>
              </a:solidFill>
            </a:endParaRPr>
          </a:p>
        </p:txBody>
      </p:sp>
    </p:spTree>
    <p:extLst>
      <p:ext uri="{BB962C8B-B14F-4D97-AF65-F5344CB8AC3E}">
        <p14:creationId xmlns:p14="http://schemas.microsoft.com/office/powerpoint/2010/main" val="22690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536" y="216642"/>
            <a:ext cx="8465502" cy="1310103"/>
          </a:xfrm>
        </p:spPr>
        <p:txBody>
          <a:bodyPr>
            <a:noAutofit/>
          </a:bodyPr>
          <a:lstStyle/>
          <a:p>
            <a:pPr algn="ctr"/>
            <a:r>
              <a:rPr lang="en-US" sz="2900" b="1" dirty="0">
                <a:solidFill>
                  <a:schemeClr val="tx2">
                    <a:lumMod val="20000"/>
                    <a:lumOff val="80000"/>
                  </a:schemeClr>
                </a:solidFill>
              </a:rPr>
              <a:t>IDEA – </a:t>
            </a:r>
            <a:br>
              <a:rPr lang="el-GR" sz="2900" b="1" dirty="0">
                <a:solidFill>
                  <a:schemeClr val="tx2">
                    <a:lumMod val="20000"/>
                    <a:lumOff val="80000"/>
                  </a:schemeClr>
                </a:solidFill>
              </a:rPr>
            </a:br>
            <a:r>
              <a:rPr lang="el-GR" sz="2900" b="1" dirty="0"/>
              <a:t>ΠΡΟΣΤΑΣΙΑ ΑΝΗΛΙΚΩΝ</a:t>
            </a:r>
            <a:endParaRPr lang="el-GR" sz="2900" dirty="0">
              <a:solidFill>
                <a:srgbClr val="00206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780121" y="1631091"/>
            <a:ext cx="8888627" cy="3539430"/>
          </a:xfrm>
          <a:prstGeom prst="rect">
            <a:avLst/>
          </a:prstGeom>
          <a:noFill/>
        </p:spPr>
        <p:txBody>
          <a:bodyPr wrap="square" rtlCol="0">
            <a:spAutoFit/>
          </a:bodyPr>
          <a:lstStyle/>
          <a:p>
            <a:pPr algn="ctr"/>
            <a:r>
              <a:rPr lang="el-GR" sz="2800" b="1" u="sng" dirty="0">
                <a:solidFill>
                  <a:srgbClr val="002060"/>
                </a:solidFill>
              </a:rPr>
              <a:t>Προστασία των παιδιών στο διαδίκτυο</a:t>
            </a:r>
          </a:p>
          <a:p>
            <a:pPr algn="ctr"/>
            <a:endParaRPr lang="el-GR" sz="2800" b="1" u="sng" dirty="0">
              <a:solidFill>
                <a:srgbClr val="002060"/>
              </a:solidFill>
            </a:endParaRPr>
          </a:p>
          <a:p>
            <a:pPr marL="285750" indent="-285750">
              <a:buFont typeface="Wingdings" panose="05000000000000000000" pitchFamily="2" charset="2"/>
              <a:buChar char="Ø"/>
            </a:pPr>
            <a:r>
              <a:rPr lang="el-GR" sz="2400" b="1" dirty="0">
                <a:solidFill>
                  <a:srgbClr val="002060"/>
                </a:solidFill>
              </a:rPr>
              <a:t>Εθισμός</a:t>
            </a:r>
          </a:p>
          <a:p>
            <a:pPr marL="285750" indent="-285750">
              <a:buFont typeface="Wingdings" panose="05000000000000000000" pitchFamily="2" charset="2"/>
              <a:buChar char="Ø"/>
            </a:pPr>
            <a:endParaRPr lang="el-GR" sz="2400" b="1" dirty="0">
              <a:solidFill>
                <a:srgbClr val="002060"/>
              </a:solidFill>
            </a:endParaRPr>
          </a:p>
          <a:p>
            <a:pPr marL="285750" indent="-285750">
              <a:buFont typeface="Wingdings" panose="05000000000000000000" pitchFamily="2" charset="2"/>
              <a:buChar char="Ø"/>
            </a:pPr>
            <a:r>
              <a:rPr lang="el-GR" sz="2400" b="1" dirty="0">
                <a:solidFill>
                  <a:srgbClr val="002060"/>
                </a:solidFill>
              </a:rPr>
              <a:t>Βλάβες στην υγεία</a:t>
            </a:r>
          </a:p>
          <a:p>
            <a:pPr marL="285750" indent="-285750">
              <a:buFont typeface="Wingdings" panose="05000000000000000000" pitchFamily="2" charset="2"/>
              <a:buChar char="Ø"/>
            </a:pPr>
            <a:endParaRPr lang="el-GR" sz="2400" b="1" dirty="0">
              <a:solidFill>
                <a:srgbClr val="002060"/>
              </a:solidFill>
            </a:endParaRPr>
          </a:p>
          <a:p>
            <a:pPr marL="285750" indent="-285750">
              <a:buFont typeface="Wingdings" panose="05000000000000000000" pitchFamily="2" charset="2"/>
              <a:buChar char="Ø"/>
            </a:pPr>
            <a:r>
              <a:rPr lang="el-GR" sz="2400" b="1" dirty="0">
                <a:solidFill>
                  <a:srgbClr val="002060"/>
                </a:solidFill>
              </a:rPr>
              <a:t>Απομόνωση </a:t>
            </a:r>
          </a:p>
          <a:p>
            <a:pPr marL="285750" indent="-285750">
              <a:buFont typeface="Wingdings" panose="05000000000000000000" pitchFamily="2" charset="2"/>
              <a:buChar char="Ø"/>
            </a:pPr>
            <a:endParaRPr lang="el-GR" sz="2400" b="1" dirty="0">
              <a:solidFill>
                <a:srgbClr val="002060"/>
              </a:solidFill>
            </a:endParaRPr>
          </a:p>
          <a:p>
            <a:pPr marL="285750" indent="-285750">
              <a:buFont typeface="Wingdings" panose="05000000000000000000" pitchFamily="2" charset="2"/>
              <a:buChar char="Ø"/>
            </a:pPr>
            <a:r>
              <a:rPr lang="el-GR" sz="2400" b="1" dirty="0">
                <a:solidFill>
                  <a:srgbClr val="002060"/>
                </a:solidFill>
              </a:rPr>
              <a:t>Ψυχολογικές επιπτώσεις</a:t>
            </a:r>
          </a:p>
        </p:txBody>
      </p:sp>
    </p:spTree>
    <p:extLst>
      <p:ext uri="{BB962C8B-B14F-4D97-AF65-F5344CB8AC3E}">
        <p14:creationId xmlns:p14="http://schemas.microsoft.com/office/powerpoint/2010/main" val="378466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45491"/>
            <a:ext cx="8091055" cy="51948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solidFill>
                  <a:schemeClr val="tx2">
                    <a:lumMod val="20000"/>
                    <a:lumOff val="80000"/>
                  </a:schemeClr>
                </a:solidFill>
              </a:rPr>
              <a:t>ΠΡΟΣΤΑΣΙΑ ΑΝΗΛΙΚΩΝ</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TextBox 6"/>
          <p:cNvSpPr txBox="1"/>
          <p:nvPr/>
        </p:nvSpPr>
        <p:spPr>
          <a:xfrm>
            <a:off x="2411529" y="1450232"/>
            <a:ext cx="8890784" cy="3970318"/>
          </a:xfrm>
          <a:prstGeom prst="rect">
            <a:avLst/>
          </a:prstGeom>
          <a:noFill/>
        </p:spPr>
        <p:txBody>
          <a:bodyPr wrap="square" rtlCol="0">
            <a:spAutoFit/>
          </a:bodyPr>
          <a:lstStyle/>
          <a:p>
            <a:r>
              <a:rPr lang="el-GR" b="1" u="sng" dirty="0">
                <a:solidFill>
                  <a:srgbClr val="002060"/>
                </a:solidFill>
              </a:rPr>
              <a:t>Εξακρίβωση ηλικίας και απαγορεύσεις:</a:t>
            </a:r>
          </a:p>
          <a:p>
            <a:endParaRPr lang="el-GR" b="1" u="sng" dirty="0">
              <a:solidFill>
                <a:srgbClr val="002060"/>
              </a:solidFill>
            </a:endParaRPr>
          </a:p>
          <a:p>
            <a:pPr marL="285750" indent="-285750" algn="just">
              <a:buFont typeface="Wingdings" panose="05000000000000000000" pitchFamily="2" charset="2"/>
              <a:buChar char="v"/>
            </a:pPr>
            <a:r>
              <a:rPr lang="el-GR" dirty="0">
                <a:solidFill>
                  <a:srgbClr val="002060"/>
                </a:solidFill>
              </a:rPr>
              <a:t>Τα μέσα που διαθέτουμε δεν είναι αξιόπιστα και περιέχουν κινδύνους αποκλεισμού.</a:t>
            </a:r>
          </a:p>
          <a:p>
            <a:pPr marL="285750" indent="-285750" algn="just">
              <a:buFont typeface="Wingdings" panose="05000000000000000000" pitchFamily="2" charset="2"/>
              <a:buChar char="v"/>
            </a:pPr>
            <a:r>
              <a:rPr lang="el-GR" dirty="0">
                <a:solidFill>
                  <a:srgbClr val="002060"/>
                </a:solidFill>
              </a:rPr>
              <a:t>Τα εργαλεία για το προφίλ νομιμοποιούν πρακτικές παρακολούθησης για εμπορικούς σκοπούς. </a:t>
            </a:r>
          </a:p>
          <a:p>
            <a:pPr marL="285750" indent="-285750" algn="just">
              <a:buFont typeface="Wingdings" panose="05000000000000000000" pitchFamily="2" charset="2"/>
              <a:buChar char="v"/>
            </a:pPr>
            <a:r>
              <a:rPr lang="el-GR" dirty="0">
                <a:solidFill>
                  <a:srgbClr val="002060"/>
                </a:solidFill>
              </a:rPr>
              <a:t>Τα εργαλεία ανάλυσης βιομετρικών δεδομένων πέφτουν έξω, μέχρι και 4 χρόνια.</a:t>
            </a:r>
          </a:p>
          <a:p>
            <a:pPr algn="just"/>
            <a:endParaRPr lang="el-GR" dirty="0">
              <a:solidFill>
                <a:srgbClr val="002060"/>
              </a:solidFill>
            </a:endParaRPr>
          </a:p>
          <a:p>
            <a:pPr algn="ctr"/>
            <a:r>
              <a:rPr lang="el-GR" b="1" dirty="0">
                <a:solidFill>
                  <a:srgbClr val="002060"/>
                </a:solidFill>
              </a:rPr>
              <a:t>Μόνο η επιβεβαίωση ηλικίας, δεν αρκεί.</a:t>
            </a:r>
          </a:p>
          <a:p>
            <a:pPr algn="ctr"/>
            <a:r>
              <a:rPr lang="el-GR" b="1" dirty="0">
                <a:solidFill>
                  <a:srgbClr val="002060"/>
                </a:solidFill>
              </a:rPr>
              <a:t>Πρέπει να συνοδεύεται από μέτρα αναλογικά, </a:t>
            </a:r>
          </a:p>
          <a:p>
            <a:pPr algn="ctr"/>
            <a:r>
              <a:rPr lang="el-GR" b="1" dirty="0">
                <a:solidFill>
                  <a:srgbClr val="002060"/>
                </a:solidFill>
              </a:rPr>
              <a:t>που βασίζονται σε πραγματικούς κινδύνους</a:t>
            </a:r>
          </a:p>
          <a:p>
            <a:pPr algn="ctr"/>
            <a:r>
              <a:rPr lang="el-GR" b="1" dirty="0">
                <a:solidFill>
                  <a:srgbClr val="002060"/>
                </a:solidFill>
              </a:rPr>
              <a:t>και συμμορφώνονται με τον Γ.Κ.Π.Δ.</a:t>
            </a:r>
          </a:p>
          <a:p>
            <a:endParaRPr lang="el-GR" b="1" u="sng" dirty="0">
              <a:solidFill>
                <a:srgbClr val="002060"/>
              </a:solidFill>
            </a:endParaRPr>
          </a:p>
        </p:txBody>
      </p:sp>
    </p:spTree>
    <p:extLst>
      <p:ext uri="{BB962C8B-B14F-4D97-AF65-F5344CB8AC3E}">
        <p14:creationId xmlns:p14="http://schemas.microsoft.com/office/powerpoint/2010/main" val="2596032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45491"/>
            <a:ext cx="8091055" cy="51948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solidFill>
                  <a:schemeClr val="tx2">
                    <a:lumMod val="20000"/>
                    <a:lumOff val="80000"/>
                  </a:schemeClr>
                </a:solidFill>
              </a:rPr>
              <a:t>ΠΡΟΣΤΑΣΙΑ ΑΝΗΛΙΚΩΝ</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TextBox 2"/>
          <p:cNvSpPr txBox="1"/>
          <p:nvPr/>
        </p:nvSpPr>
        <p:spPr>
          <a:xfrm>
            <a:off x="2751438" y="1433384"/>
            <a:ext cx="7529384" cy="5078313"/>
          </a:xfrm>
          <a:prstGeom prst="rect">
            <a:avLst/>
          </a:prstGeom>
          <a:noFill/>
        </p:spPr>
        <p:txBody>
          <a:bodyPr wrap="square" rtlCol="0">
            <a:spAutoFit/>
          </a:bodyPr>
          <a:lstStyle/>
          <a:p>
            <a:r>
              <a:rPr lang="el-GR" b="1" u="sng" dirty="0">
                <a:solidFill>
                  <a:schemeClr val="accent1"/>
                </a:solidFill>
              </a:rPr>
              <a:t>Εθισμός</a:t>
            </a:r>
          </a:p>
          <a:p>
            <a:endParaRPr lang="el-GR" b="1" u="sng" dirty="0">
              <a:solidFill>
                <a:schemeClr val="accent1"/>
              </a:solidFill>
            </a:endParaRPr>
          </a:p>
          <a:p>
            <a:pPr marL="285750" indent="-285750">
              <a:buFont typeface="Wingdings" panose="05000000000000000000" pitchFamily="2" charset="2"/>
              <a:buChar char="v"/>
            </a:pPr>
            <a:r>
              <a:rPr lang="el-GR" dirty="0">
                <a:solidFill>
                  <a:schemeClr val="accent1"/>
                </a:solidFill>
              </a:rPr>
              <a:t>Ο σχεδιασμός του διαδικτύου είναι εθιστικός:</a:t>
            </a:r>
          </a:p>
          <a:p>
            <a:pPr marL="742950" lvl="1" indent="-285750">
              <a:buFont typeface="Courier New" panose="02070309020205020404" pitchFamily="49" charset="0"/>
              <a:buChar char="o"/>
            </a:pPr>
            <a:r>
              <a:rPr lang="el-GR" dirty="0">
                <a:solidFill>
                  <a:schemeClr val="accent1"/>
                </a:solidFill>
              </a:rPr>
              <a:t>Χάσιμο χρόνου</a:t>
            </a:r>
          </a:p>
          <a:p>
            <a:pPr marL="742950" lvl="1" indent="-285750">
              <a:buFont typeface="Courier New" panose="02070309020205020404" pitchFamily="49" charset="0"/>
              <a:buChar char="o"/>
            </a:pPr>
            <a:r>
              <a:rPr lang="el-GR" dirty="0">
                <a:solidFill>
                  <a:schemeClr val="accent1"/>
                </a:solidFill>
              </a:rPr>
              <a:t>Αιχμαλώτιση προσοχής</a:t>
            </a:r>
          </a:p>
          <a:p>
            <a:pPr marL="742950" lvl="1" indent="-285750">
              <a:buFont typeface="Courier New" panose="02070309020205020404" pitchFamily="49" charset="0"/>
              <a:buChar char="o"/>
            </a:pPr>
            <a:r>
              <a:rPr lang="el-GR" dirty="0">
                <a:solidFill>
                  <a:schemeClr val="accent1"/>
                </a:solidFill>
              </a:rPr>
              <a:t>Διανοητικές βλάβες</a:t>
            </a:r>
          </a:p>
          <a:p>
            <a:pPr marL="742950" lvl="1" indent="-285750">
              <a:buFont typeface="Courier New" panose="02070309020205020404" pitchFamily="49" charset="0"/>
              <a:buChar char="o"/>
            </a:pPr>
            <a:r>
              <a:rPr lang="el-GR" dirty="0">
                <a:solidFill>
                  <a:schemeClr val="accent1"/>
                </a:solidFill>
              </a:rPr>
              <a:t>Άγχος και κατάθλιψη</a:t>
            </a:r>
          </a:p>
          <a:p>
            <a:pPr marL="742950" lvl="1" indent="-285750">
              <a:buFont typeface="Courier New" panose="02070309020205020404" pitchFamily="49" charset="0"/>
              <a:buChar char="o"/>
            </a:pPr>
            <a:r>
              <a:rPr lang="el-GR" dirty="0">
                <a:solidFill>
                  <a:schemeClr val="accent1"/>
                </a:solidFill>
              </a:rPr>
              <a:t>Καταναγκαστικές συμπεριφορές</a:t>
            </a:r>
          </a:p>
          <a:p>
            <a:pPr marL="742950" lvl="1" indent="-285750">
              <a:buFont typeface="Courier New" panose="02070309020205020404" pitchFamily="49" charset="0"/>
              <a:buChar char="o"/>
            </a:pPr>
            <a:r>
              <a:rPr lang="el-GR" dirty="0">
                <a:solidFill>
                  <a:schemeClr val="accent1"/>
                </a:solidFill>
              </a:rPr>
              <a:t>Στέρηση ύπνου</a:t>
            </a:r>
          </a:p>
          <a:p>
            <a:pPr marL="742950" lvl="1" indent="-285750">
              <a:buFont typeface="Courier New" panose="02070309020205020404" pitchFamily="49" charset="0"/>
              <a:buChar char="o"/>
            </a:pPr>
            <a:r>
              <a:rPr lang="el-GR" dirty="0">
                <a:solidFill>
                  <a:schemeClr val="accent1"/>
                </a:solidFill>
              </a:rPr>
              <a:t>Υποτονική συμπεριφορά</a:t>
            </a:r>
          </a:p>
          <a:p>
            <a:pPr lvl="1" algn="ctr"/>
            <a:endParaRPr lang="el-GR" b="1" dirty="0">
              <a:solidFill>
                <a:schemeClr val="accent1"/>
              </a:solidFill>
            </a:endParaRPr>
          </a:p>
          <a:p>
            <a:pPr lvl="1" algn="ctr"/>
            <a:r>
              <a:rPr lang="el-GR" b="1" dirty="0">
                <a:solidFill>
                  <a:schemeClr val="accent1"/>
                </a:solidFill>
              </a:rPr>
              <a:t>-Οι νέοι περνούν υπερβολικό χρόνο στα κοινωνικά δίκτυα, </a:t>
            </a:r>
          </a:p>
          <a:p>
            <a:pPr lvl="1" algn="ctr"/>
            <a:r>
              <a:rPr lang="el-GR" b="1" dirty="0">
                <a:solidFill>
                  <a:schemeClr val="accent1"/>
                </a:solidFill>
              </a:rPr>
              <a:t>κυρίως </a:t>
            </a:r>
            <a:r>
              <a:rPr lang="en-US" b="1" dirty="0" err="1">
                <a:solidFill>
                  <a:schemeClr val="accent1"/>
                </a:solidFill>
              </a:rPr>
              <a:t>Tik</a:t>
            </a:r>
            <a:r>
              <a:rPr lang="en-US" b="1" dirty="0">
                <a:solidFill>
                  <a:schemeClr val="accent1"/>
                </a:solidFill>
              </a:rPr>
              <a:t> </a:t>
            </a:r>
            <a:r>
              <a:rPr lang="en-US" b="1" dirty="0" err="1">
                <a:solidFill>
                  <a:schemeClr val="accent1"/>
                </a:solidFill>
              </a:rPr>
              <a:t>Tok</a:t>
            </a:r>
            <a:r>
              <a:rPr lang="el-GR" b="1" dirty="0">
                <a:solidFill>
                  <a:schemeClr val="accent1"/>
                </a:solidFill>
              </a:rPr>
              <a:t>.</a:t>
            </a:r>
          </a:p>
          <a:p>
            <a:pPr lvl="1" algn="ctr"/>
            <a:r>
              <a:rPr lang="el-GR" b="1" dirty="0">
                <a:solidFill>
                  <a:schemeClr val="accent1"/>
                </a:solidFill>
              </a:rPr>
              <a:t>-5 έως 6 ώρες στο</a:t>
            </a:r>
            <a:r>
              <a:rPr lang="en-US" b="1" dirty="0">
                <a:solidFill>
                  <a:schemeClr val="accent1"/>
                </a:solidFill>
              </a:rPr>
              <a:t> </a:t>
            </a:r>
            <a:r>
              <a:rPr lang="en-US" b="1" dirty="0" err="1">
                <a:solidFill>
                  <a:schemeClr val="accent1"/>
                </a:solidFill>
              </a:rPr>
              <a:t>Tik</a:t>
            </a:r>
            <a:r>
              <a:rPr lang="en-US" b="1" dirty="0">
                <a:solidFill>
                  <a:schemeClr val="accent1"/>
                </a:solidFill>
              </a:rPr>
              <a:t> </a:t>
            </a:r>
            <a:r>
              <a:rPr lang="en-US" b="1" dirty="0" err="1">
                <a:solidFill>
                  <a:schemeClr val="accent1"/>
                </a:solidFill>
              </a:rPr>
              <a:t>Tok</a:t>
            </a:r>
            <a:r>
              <a:rPr lang="el-GR" b="1" dirty="0">
                <a:solidFill>
                  <a:schemeClr val="accent1"/>
                </a:solidFill>
              </a:rPr>
              <a:t>, μας οδηγούν σε βίντεο εκ των οποίων το 50% είναι βλαβερά.</a:t>
            </a:r>
          </a:p>
          <a:p>
            <a:pPr lvl="1" algn="ctr"/>
            <a:r>
              <a:rPr lang="el-GR" b="1" dirty="0">
                <a:solidFill>
                  <a:schemeClr val="accent1"/>
                </a:solidFill>
              </a:rPr>
              <a:t>-Είναι ευάλωτοι σε </a:t>
            </a:r>
            <a:r>
              <a:rPr lang="el-GR" b="1" dirty="0" err="1">
                <a:solidFill>
                  <a:schemeClr val="accent1"/>
                </a:solidFill>
              </a:rPr>
              <a:t>κρυπτοδιαφημίσεις</a:t>
            </a:r>
            <a:r>
              <a:rPr lang="el-GR" b="1" dirty="0">
                <a:solidFill>
                  <a:schemeClr val="accent1"/>
                </a:solidFill>
              </a:rPr>
              <a:t> (</a:t>
            </a:r>
            <a:r>
              <a:rPr lang="en-US" b="1" dirty="0">
                <a:solidFill>
                  <a:schemeClr val="accent1"/>
                </a:solidFill>
              </a:rPr>
              <a:t>influencers)</a:t>
            </a:r>
            <a:r>
              <a:rPr lang="el-GR" b="1" dirty="0">
                <a:solidFill>
                  <a:schemeClr val="accent1"/>
                </a:solidFill>
              </a:rPr>
              <a:t> και δημιουργία προφίλ.</a:t>
            </a:r>
          </a:p>
          <a:p>
            <a:pPr lvl="1" algn="ctr"/>
            <a:endParaRPr lang="el-GR" b="1" dirty="0">
              <a:solidFill>
                <a:schemeClr val="accent1"/>
              </a:solidFill>
            </a:endParaRPr>
          </a:p>
        </p:txBody>
      </p:sp>
    </p:spTree>
    <p:extLst>
      <p:ext uri="{BB962C8B-B14F-4D97-AF65-F5344CB8AC3E}">
        <p14:creationId xmlns:p14="http://schemas.microsoft.com/office/powerpoint/2010/main" val="124075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45491"/>
            <a:ext cx="8091055" cy="51948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solidFill>
                  <a:schemeClr val="tx2">
                    <a:lumMod val="20000"/>
                    <a:lumOff val="80000"/>
                  </a:schemeClr>
                </a:solidFill>
              </a:rPr>
              <a:t>ΠΡΟΣΤΑΣΙΑ ΑΝΗΛΙΚΩΝ</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TextBox 6"/>
          <p:cNvSpPr txBox="1"/>
          <p:nvPr/>
        </p:nvSpPr>
        <p:spPr>
          <a:xfrm>
            <a:off x="2411529" y="1096005"/>
            <a:ext cx="8890784" cy="5632311"/>
          </a:xfrm>
          <a:prstGeom prst="rect">
            <a:avLst/>
          </a:prstGeom>
          <a:noFill/>
        </p:spPr>
        <p:txBody>
          <a:bodyPr wrap="square" rtlCol="0">
            <a:spAutoFit/>
          </a:bodyPr>
          <a:lstStyle/>
          <a:p>
            <a:r>
              <a:rPr lang="el-GR" b="1" u="sng" dirty="0">
                <a:solidFill>
                  <a:srgbClr val="002060"/>
                </a:solidFill>
              </a:rPr>
              <a:t>Αιτήματα καταναλωτών</a:t>
            </a:r>
          </a:p>
          <a:p>
            <a:endParaRPr lang="el-GR" b="1" u="sng" dirty="0">
              <a:solidFill>
                <a:srgbClr val="002060"/>
              </a:solidFill>
            </a:endParaRPr>
          </a:p>
          <a:p>
            <a:pPr marL="285750" lvl="0" indent="-285750">
              <a:buFont typeface="Wingdings" panose="05000000000000000000" pitchFamily="2" charset="2"/>
              <a:buChar char="v"/>
            </a:pPr>
            <a:r>
              <a:rPr lang="el-GR" dirty="0">
                <a:solidFill>
                  <a:srgbClr val="002060"/>
                </a:solidFill>
              </a:rPr>
              <a:t>Οι μηχανισμοί εντοπισμού, σε λογαριασμούς ανηλίκων, πρέπει να απενεργοποιούνται, από το σχεδιασμό.</a:t>
            </a:r>
          </a:p>
          <a:p>
            <a:pPr marL="285750" lvl="0" indent="-285750">
              <a:buFont typeface="Wingdings" panose="05000000000000000000" pitchFamily="2" charset="2"/>
              <a:buChar char="v"/>
            </a:pPr>
            <a:endParaRPr lang="el-GR" dirty="0">
              <a:solidFill>
                <a:srgbClr val="002060"/>
              </a:solidFill>
            </a:endParaRPr>
          </a:p>
          <a:p>
            <a:pPr marL="285750" lvl="0" indent="-285750">
              <a:buFont typeface="Wingdings" panose="05000000000000000000" pitchFamily="2" charset="2"/>
              <a:buChar char="v"/>
            </a:pPr>
            <a:r>
              <a:rPr lang="el-GR" dirty="0">
                <a:solidFill>
                  <a:srgbClr val="002060"/>
                </a:solidFill>
              </a:rPr>
              <a:t>Τα παιδιά πρέπει να μπορούν να διαγράφουν το ψηφιακό τους αποτύπωμα, εύκολα και χωρίς ιδιαίτερα μεγάλες διαδικασίες.</a:t>
            </a:r>
          </a:p>
          <a:p>
            <a:pPr marL="285750" lvl="0" indent="-285750">
              <a:buFont typeface="Wingdings" panose="05000000000000000000" pitchFamily="2" charset="2"/>
              <a:buChar char="v"/>
            </a:pPr>
            <a:endParaRPr lang="el-GR" dirty="0">
              <a:solidFill>
                <a:srgbClr val="002060"/>
              </a:solidFill>
            </a:endParaRPr>
          </a:p>
          <a:p>
            <a:pPr marL="285750" lvl="0" indent="-285750">
              <a:buFont typeface="Wingdings" panose="05000000000000000000" pitchFamily="2" charset="2"/>
              <a:buChar char="v"/>
            </a:pPr>
            <a:r>
              <a:rPr lang="el-GR" dirty="0">
                <a:solidFill>
                  <a:srgbClr val="002060"/>
                </a:solidFill>
              </a:rPr>
              <a:t>Τα δεδομένα των παιδιών δεν πρέπει να χρησιμοποιούνται, για εξατομικευμένες διαφημίσεις.</a:t>
            </a:r>
          </a:p>
          <a:p>
            <a:pPr marL="285750" lvl="0" indent="-285750">
              <a:buFont typeface="Wingdings" panose="05000000000000000000" pitchFamily="2" charset="2"/>
              <a:buChar char="v"/>
            </a:pPr>
            <a:endParaRPr lang="el-GR" dirty="0">
              <a:solidFill>
                <a:srgbClr val="002060"/>
              </a:solidFill>
            </a:endParaRPr>
          </a:p>
          <a:p>
            <a:pPr marL="285750" lvl="0" indent="-285750">
              <a:buFont typeface="Wingdings" panose="05000000000000000000" pitchFamily="2" charset="2"/>
              <a:buChar char="v"/>
            </a:pPr>
            <a:r>
              <a:rPr lang="el-GR" dirty="0">
                <a:solidFill>
                  <a:srgbClr val="002060"/>
                </a:solidFill>
              </a:rPr>
              <a:t>Οι εταιρείες βιντεοπαιχνιδιών δεν πρέπει να χειραγωγούν τους παίκτες, ώστε αυτοί να λαμβάνουν ζημιογόνες αποφάσεις.</a:t>
            </a:r>
          </a:p>
          <a:p>
            <a:pPr marL="285750" lvl="0" indent="-285750">
              <a:buFont typeface="Wingdings" panose="05000000000000000000" pitchFamily="2" charset="2"/>
              <a:buChar char="v"/>
            </a:pPr>
            <a:endParaRPr lang="el-GR" dirty="0">
              <a:solidFill>
                <a:srgbClr val="002060"/>
              </a:solidFill>
            </a:endParaRPr>
          </a:p>
          <a:p>
            <a:pPr marL="285750" lvl="0" indent="-285750">
              <a:buFont typeface="Wingdings" panose="05000000000000000000" pitchFamily="2" charset="2"/>
              <a:buChar char="v"/>
            </a:pPr>
            <a:r>
              <a:rPr lang="el-GR" dirty="0">
                <a:solidFill>
                  <a:srgbClr val="002060"/>
                </a:solidFill>
              </a:rPr>
              <a:t>Όλες οι αγορές εντός βιντεοπαιχνιδιών, πρέπει να γίνονται σε πραγματικά χρήματα.</a:t>
            </a:r>
          </a:p>
          <a:p>
            <a:pPr marL="285750" lvl="0" indent="-285750">
              <a:buFont typeface="Wingdings" panose="05000000000000000000" pitchFamily="2" charset="2"/>
              <a:buChar char="v"/>
            </a:pPr>
            <a:endParaRPr lang="el-GR" dirty="0">
              <a:solidFill>
                <a:srgbClr val="002060"/>
              </a:solidFill>
            </a:endParaRPr>
          </a:p>
          <a:p>
            <a:pPr marL="285750" lvl="0" indent="-285750">
              <a:buFont typeface="Wingdings" panose="05000000000000000000" pitchFamily="2" charset="2"/>
              <a:buChar char="v"/>
            </a:pPr>
            <a:r>
              <a:rPr lang="el-GR" dirty="0">
                <a:solidFill>
                  <a:srgbClr val="002060"/>
                </a:solidFill>
              </a:rPr>
              <a:t>Τα παιχνίδια, που είναι </a:t>
            </a:r>
            <a:r>
              <a:rPr lang="el-GR" dirty="0" err="1">
                <a:solidFill>
                  <a:srgbClr val="002060"/>
                </a:solidFill>
              </a:rPr>
              <a:t>προσβάσιμα</a:t>
            </a:r>
            <a:r>
              <a:rPr lang="el-GR" dirty="0">
                <a:solidFill>
                  <a:srgbClr val="002060"/>
                </a:solidFill>
              </a:rPr>
              <a:t> από ανηλίκους, δεν πρέπει να επιτρέπουν αγορές, εντός του παιχνιδιού. </a:t>
            </a:r>
          </a:p>
          <a:p>
            <a:endParaRPr lang="el-GR" b="1" u="sng" dirty="0">
              <a:solidFill>
                <a:srgbClr val="002060"/>
              </a:solidFill>
            </a:endParaRPr>
          </a:p>
        </p:txBody>
      </p:sp>
    </p:spTree>
    <p:extLst>
      <p:ext uri="{BB962C8B-B14F-4D97-AF65-F5344CB8AC3E}">
        <p14:creationId xmlns:p14="http://schemas.microsoft.com/office/powerpoint/2010/main" val="181717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584388"/>
            <a:ext cx="8091055" cy="51948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προστασια</a:t>
            </a:r>
            <a:r>
              <a:rPr lang="el-GR" sz="3200" b="1" dirty="0"/>
              <a:t> </a:t>
            </a:r>
            <a:r>
              <a:rPr lang="el-GR" sz="3200" b="1" dirty="0" err="1"/>
              <a:t>ανηλικων</a:t>
            </a:r>
            <a:br>
              <a:rPr lang="el-GR" sz="3200" b="1" dirty="0"/>
            </a:b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54875" y="1610315"/>
            <a:ext cx="9365673" cy="3139321"/>
          </a:xfrm>
          <a:prstGeom prst="rect">
            <a:avLst/>
          </a:prstGeom>
        </p:spPr>
        <p:txBody>
          <a:bodyPr wrap="square">
            <a:spAutoFit/>
          </a:bodyPr>
          <a:lstStyle/>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Δεν αποδέχεται, ποτέ, συνάντηση, με άτομα, που γνώρισε, στο Internet.</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 στέλνει, ποτέ, μηνύματα με προσωπικά στοιχεία.</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 δίνει, ποτέ, τέτοια στοιχεία, στις "on </a:t>
            </a:r>
            <a:r>
              <a:rPr lang="el-GR" b="1" dirty="0" err="1">
                <a:solidFill>
                  <a:srgbClr val="002060"/>
                </a:solidFill>
              </a:rPr>
              <a:t>line</a:t>
            </a:r>
            <a:r>
              <a:rPr lang="el-GR" b="1" dirty="0">
                <a:solidFill>
                  <a:srgbClr val="002060"/>
                </a:solidFill>
              </a:rPr>
              <a:t>" συζητήσεις (</a:t>
            </a:r>
            <a:r>
              <a:rPr lang="el-GR" b="1" dirty="0" err="1">
                <a:solidFill>
                  <a:srgbClr val="002060"/>
                </a:solidFill>
              </a:rPr>
              <a:t>chat</a:t>
            </a:r>
            <a:r>
              <a:rPr lang="el-GR" b="1" dirty="0">
                <a:solidFill>
                  <a:srgbClr val="002060"/>
                </a:solidFill>
              </a:rPr>
              <a:t> </a:t>
            </a:r>
            <a:r>
              <a:rPr lang="el-GR" b="1" dirty="0" err="1">
                <a:solidFill>
                  <a:srgbClr val="002060"/>
                </a:solidFill>
              </a:rPr>
              <a:t>rooms</a:t>
            </a:r>
            <a:r>
              <a:rPr lang="el-GR" b="1" dirty="0">
                <a:solidFill>
                  <a:srgbClr val="002060"/>
                </a:solidFill>
              </a:rPr>
              <a:t>). </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Δεν αναφέρει, ποτέ, τα τραπεζικά στοιχεία της οικογένειας.</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 δίνει, ποτέ και σε κανένα, τους κωδικούς πρόσβασης, που διαθέτει στο Internet. </a:t>
            </a:r>
          </a:p>
        </p:txBody>
      </p:sp>
    </p:spTree>
    <p:extLst>
      <p:ext uri="{BB962C8B-B14F-4D97-AF65-F5344CB8AC3E}">
        <p14:creationId xmlns:p14="http://schemas.microsoft.com/office/powerpoint/2010/main" val="188971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5"/>
            <a:ext cx="8091055" cy="1174704"/>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113093" y="1756918"/>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660823" y="1682777"/>
            <a:ext cx="8493209" cy="3754874"/>
          </a:xfrm>
          <a:prstGeom prst="rect">
            <a:avLst/>
          </a:prstGeom>
          <a:noFill/>
        </p:spPr>
        <p:txBody>
          <a:bodyPr wrap="square" rtlCol="0">
            <a:spAutoFit/>
          </a:bodyPr>
          <a:lstStyle/>
          <a:p>
            <a:pPr algn="just"/>
            <a:r>
              <a:rPr lang="el-GR" sz="2000" b="1" dirty="0">
                <a:solidFill>
                  <a:srgbClr val="002060"/>
                </a:solidFill>
              </a:rPr>
              <a:t>Το ΚΕ.Π.ΚΑ. δημιούργησε:</a:t>
            </a:r>
          </a:p>
          <a:p>
            <a:pPr algn="just"/>
            <a:endParaRPr lang="el-GR" sz="2000" b="1" dirty="0">
              <a:solidFill>
                <a:srgbClr val="002060"/>
              </a:solidFill>
            </a:endParaRPr>
          </a:p>
          <a:p>
            <a:pPr marL="342900" indent="-342900" algn="just">
              <a:buFont typeface="Wingdings" panose="05000000000000000000" pitchFamily="2" charset="2"/>
              <a:buChar char="ü"/>
            </a:pPr>
            <a:r>
              <a:rPr lang="el-GR" sz="2000" b="1" dirty="0">
                <a:solidFill>
                  <a:srgbClr val="002060"/>
                </a:solidFill>
              </a:rPr>
              <a:t>Εκπαιδευτικό υλικό</a:t>
            </a:r>
          </a:p>
          <a:p>
            <a:pPr marL="342900" indent="-342900" algn="just">
              <a:buFont typeface="Wingdings" panose="05000000000000000000" pitchFamily="2" charset="2"/>
              <a:buChar char="ü"/>
            </a:pPr>
            <a:r>
              <a:rPr lang="el-GR" sz="2000" b="1" dirty="0">
                <a:solidFill>
                  <a:srgbClr val="002060"/>
                </a:solidFill>
              </a:rPr>
              <a:t>Εκπαιδευτικά εργαστήρια για καταναλωτές</a:t>
            </a:r>
          </a:p>
          <a:p>
            <a:pPr marL="342900" indent="-342900" algn="just">
              <a:buFont typeface="Wingdings" panose="05000000000000000000" pitchFamily="2" charset="2"/>
              <a:buChar char="ü"/>
            </a:pPr>
            <a:r>
              <a:rPr lang="el-GR" sz="2000" b="1" dirty="0">
                <a:solidFill>
                  <a:srgbClr val="002060"/>
                </a:solidFill>
              </a:rPr>
              <a:t>Εκπαιδευτικά εργαστήρια για εκπαιδευτές</a:t>
            </a:r>
          </a:p>
          <a:p>
            <a:pPr marL="342900" indent="-342900" algn="just">
              <a:buFont typeface="Wingdings" panose="05000000000000000000" pitchFamily="2" charset="2"/>
              <a:buChar char="ü"/>
            </a:pPr>
            <a:r>
              <a:rPr lang="el-GR" sz="2000" b="1" dirty="0">
                <a:solidFill>
                  <a:srgbClr val="002060"/>
                </a:solidFill>
              </a:rPr>
              <a:t>Ανοιχτά εκπαιδευτικά ενημερωτικά γεγονότα</a:t>
            </a:r>
          </a:p>
          <a:p>
            <a:pPr algn="just"/>
            <a:endParaRPr lang="el-GR" sz="2000" b="1" dirty="0">
              <a:solidFill>
                <a:srgbClr val="002060"/>
              </a:solidFill>
            </a:endParaRPr>
          </a:p>
          <a:p>
            <a:pPr algn="r"/>
            <a:r>
              <a:rPr lang="el-GR" sz="2000" b="1" dirty="0">
                <a:solidFill>
                  <a:srgbClr val="002060"/>
                </a:solidFill>
              </a:rPr>
              <a:t>Σε πολλά από τα παραπάνω,</a:t>
            </a:r>
          </a:p>
          <a:p>
            <a:pPr algn="r"/>
            <a:r>
              <a:rPr lang="el-GR" sz="2000" b="1" dirty="0">
                <a:solidFill>
                  <a:srgbClr val="002060"/>
                </a:solidFill>
              </a:rPr>
              <a:t>θα συμμετέχει ο </a:t>
            </a:r>
            <a:r>
              <a:rPr lang="en-US" sz="2000" b="1" dirty="0">
                <a:solidFill>
                  <a:srgbClr val="002060"/>
                </a:solidFill>
              </a:rPr>
              <a:t>Pepper,</a:t>
            </a:r>
            <a:r>
              <a:rPr lang="el-GR" sz="2000" b="1" dirty="0">
                <a:solidFill>
                  <a:srgbClr val="002060"/>
                </a:solidFill>
              </a:rPr>
              <a:t> </a:t>
            </a:r>
          </a:p>
          <a:p>
            <a:pPr algn="r"/>
            <a:r>
              <a:rPr lang="el-GR" sz="2000" b="1" dirty="0">
                <a:solidFill>
                  <a:srgbClr val="002060"/>
                </a:solidFill>
              </a:rPr>
              <a:t>ένα ανθρωποειδές ρομπότ.</a:t>
            </a:r>
            <a:r>
              <a:rPr lang="en-US" sz="2000" b="1" dirty="0">
                <a:solidFill>
                  <a:srgbClr val="002060"/>
                </a:solidFill>
              </a:rPr>
              <a:t> </a:t>
            </a:r>
            <a:endParaRPr lang="el-GR" sz="2000" b="1" dirty="0">
              <a:solidFill>
                <a:srgbClr val="002060"/>
              </a:solidFill>
            </a:endParaRPr>
          </a:p>
          <a:p>
            <a:pPr marL="342900" indent="-342900" algn="r">
              <a:buFont typeface="Wingdings" panose="05000000000000000000" pitchFamily="2" charset="2"/>
              <a:buChar char="Ø"/>
            </a:pPr>
            <a:endParaRPr lang="el-GR" sz="2000" b="1" dirty="0">
              <a:solidFill>
                <a:srgbClr val="002060"/>
              </a:solidFill>
            </a:endParaRPr>
          </a:p>
          <a:p>
            <a:pPr algn="just"/>
            <a:endParaRPr lang="el-GR" b="1" dirty="0">
              <a:solidFill>
                <a:srgbClr val="002060"/>
              </a:solidFill>
            </a:endParaRP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4261" y="3568452"/>
            <a:ext cx="1800464" cy="3190823"/>
          </a:xfrm>
          <a:prstGeom prst="rect">
            <a:avLst/>
          </a:prstGeom>
        </p:spPr>
      </p:pic>
    </p:spTree>
    <p:extLst>
      <p:ext uri="{BB962C8B-B14F-4D97-AF65-F5344CB8AC3E}">
        <p14:creationId xmlns:p14="http://schemas.microsoft.com/office/powerpoint/2010/main" val="155330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58664" y="644299"/>
            <a:ext cx="8091055" cy="519483"/>
          </a:xfrm>
        </p:spPr>
        <p:txBody>
          <a:bodyPr>
            <a:normAutofit fontScale="90000"/>
          </a:bodyPr>
          <a:lstStyle/>
          <a:p>
            <a:pPr algn="ctr"/>
            <a:r>
              <a:rPr lang="en-US" sz="3200" b="1" dirty="0">
                <a:solidFill>
                  <a:schemeClr val="tx2">
                    <a:lumMod val="20000"/>
                    <a:lumOff val="80000"/>
                  </a:schemeClr>
                </a:solidFill>
              </a:rPr>
              <a:t>IDEA</a:t>
            </a:r>
            <a:br>
              <a:rPr lang="el-GR" sz="3200" b="1" dirty="0">
                <a:solidFill>
                  <a:schemeClr val="tx2">
                    <a:lumMod val="20000"/>
                    <a:lumOff val="80000"/>
                  </a:schemeClr>
                </a:solidFill>
              </a:rPr>
            </a:b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281382" y="1211319"/>
            <a:ext cx="9612808" cy="4385816"/>
          </a:xfrm>
          <a:prstGeom prst="rect">
            <a:avLst/>
          </a:prstGeom>
        </p:spPr>
        <p:txBody>
          <a:bodyPr wrap="square">
            <a:spAutoFit/>
          </a:bodyPr>
          <a:lstStyle/>
          <a:p>
            <a:pPr algn="ctr"/>
            <a:r>
              <a:rPr lang="el-GR" sz="2000" b="1" u="sng" dirty="0">
                <a:solidFill>
                  <a:srgbClr val="002060"/>
                </a:solidFill>
              </a:rPr>
              <a:t>Προστασία των παιδιών στο διαδίκτυο</a:t>
            </a:r>
            <a:endParaRPr lang="el-GR" sz="2000" b="1" dirty="0">
              <a:solidFill>
                <a:srgbClr val="002060"/>
              </a:solidFill>
            </a:endParaRPr>
          </a:p>
          <a:p>
            <a:pPr marL="285750" lvl="0" indent="-285750">
              <a:buFont typeface="Arial" panose="020B0604020202020204" pitchFamily="34" charset="0"/>
              <a:buChar char="•"/>
            </a:pPr>
            <a:endParaRPr lang="el-GR" b="1" dirty="0">
              <a:solidFill>
                <a:srgbClr val="002060"/>
              </a:solidFill>
            </a:endParaRPr>
          </a:p>
          <a:p>
            <a:pPr marL="285750" lvl="0" indent="-285750">
              <a:lnSpc>
                <a:spcPct val="150000"/>
              </a:lnSpc>
              <a:buFont typeface="Arial" panose="020B0604020202020204" pitchFamily="34" charset="0"/>
              <a:buChar char="•"/>
            </a:pPr>
            <a:r>
              <a:rPr lang="el-GR" b="1" dirty="0">
                <a:solidFill>
                  <a:srgbClr val="002060"/>
                </a:solidFill>
              </a:rPr>
              <a:t>Πρέπει να γνωρίζει ότι οι άνθρωποι δε λένε, πάντοτε, την αλήθεια στο διαδίκτυο.</a:t>
            </a:r>
          </a:p>
          <a:p>
            <a:pPr marL="285750" lvl="0" indent="-285750">
              <a:lnSpc>
                <a:spcPct val="150000"/>
              </a:lnSpc>
              <a:buFont typeface="Arial" panose="020B0604020202020204" pitchFamily="34" charset="0"/>
              <a:buChar char="•"/>
            </a:pPr>
            <a:r>
              <a:rPr lang="el-GR" b="1" dirty="0">
                <a:solidFill>
                  <a:srgbClr val="002060"/>
                </a:solidFill>
              </a:rPr>
              <a:t>Πρέπει να προσέχει, ιδιαίτερα, στις "on-</a:t>
            </a:r>
            <a:r>
              <a:rPr lang="el-GR" b="1" dirty="0" err="1">
                <a:solidFill>
                  <a:srgbClr val="002060"/>
                </a:solidFill>
              </a:rPr>
              <a:t>line</a:t>
            </a:r>
            <a:r>
              <a:rPr lang="el-GR" b="1" dirty="0">
                <a:solidFill>
                  <a:srgbClr val="002060"/>
                </a:solidFill>
              </a:rPr>
              <a:t>" συζητήσεις</a:t>
            </a:r>
          </a:p>
          <a:p>
            <a:pPr marL="285750" lvl="0" indent="-285750">
              <a:lnSpc>
                <a:spcPct val="150000"/>
              </a:lnSpc>
              <a:buFont typeface="Arial" panose="020B0604020202020204" pitchFamily="34" charset="0"/>
              <a:buChar char="•"/>
            </a:pPr>
            <a:r>
              <a:rPr lang="el-GR" b="1" dirty="0">
                <a:solidFill>
                  <a:srgbClr val="002060"/>
                </a:solidFill>
              </a:rPr>
              <a:t>Μπορεί κάποιος ενήλικας ή κάποιο μεγαλύτερο παιδί να επιδιώκει να ξεγελάσει το μικρό πλοηγό.</a:t>
            </a:r>
          </a:p>
          <a:p>
            <a:pPr marL="285750" lvl="0" indent="-285750">
              <a:lnSpc>
                <a:spcPct val="150000"/>
              </a:lnSpc>
              <a:buFont typeface="Arial" panose="020B0604020202020204" pitchFamily="34" charset="0"/>
              <a:buChar char="•"/>
            </a:pPr>
            <a:r>
              <a:rPr lang="el-GR" b="1" dirty="0">
                <a:solidFill>
                  <a:srgbClr val="002060"/>
                </a:solidFill>
              </a:rPr>
              <a:t>Αν κάποιος πει, ή γράψει κάτι παράξενο, σε μια "on-</a:t>
            </a:r>
            <a:r>
              <a:rPr lang="el-GR" b="1" dirty="0" err="1">
                <a:solidFill>
                  <a:srgbClr val="002060"/>
                </a:solidFill>
              </a:rPr>
              <a:t>line</a:t>
            </a:r>
            <a:r>
              <a:rPr lang="el-GR" b="1" dirty="0">
                <a:solidFill>
                  <a:srgbClr val="002060"/>
                </a:solidFill>
              </a:rPr>
              <a:t>" συζήτηση, ή σε κάποιο μήνυμά του, πρέπει να ενημερώσει, αμέσως, τους γονείς του.</a:t>
            </a:r>
          </a:p>
          <a:p>
            <a:pPr marL="285750" lvl="0" indent="-285750">
              <a:lnSpc>
                <a:spcPct val="150000"/>
              </a:lnSpc>
              <a:buFont typeface="Arial" panose="020B0604020202020204" pitchFamily="34" charset="0"/>
              <a:buChar char="•"/>
            </a:pPr>
            <a:r>
              <a:rPr lang="el-GR" b="1" dirty="0">
                <a:solidFill>
                  <a:srgbClr val="002060"/>
                </a:solidFill>
              </a:rPr>
              <a:t>Δεν πρέπει να απαντά, ποτέ, σε άσχημα, ή προκλητικά μηνύματα. </a:t>
            </a:r>
          </a:p>
          <a:p>
            <a:pPr marL="285750" lvl="0" indent="-285750">
              <a:lnSpc>
                <a:spcPct val="150000"/>
              </a:lnSpc>
              <a:buFont typeface="Arial" panose="020B0604020202020204" pitchFamily="34" charset="0"/>
              <a:buChar char="•"/>
            </a:pPr>
            <a:r>
              <a:rPr lang="el-GR" b="1" dirty="0">
                <a:solidFill>
                  <a:srgbClr val="002060"/>
                </a:solidFill>
              </a:rPr>
              <a:t>Δεν πρέπει να αποδέχεται καμία προσφορά, που μοιάζει ιδιαίτερα "συμφέρουσα" και η οποία προέρχεται, από κάποιο άγνωστο.</a:t>
            </a:r>
          </a:p>
        </p:txBody>
      </p:sp>
    </p:spTree>
    <p:extLst>
      <p:ext uri="{BB962C8B-B14F-4D97-AF65-F5344CB8AC3E}">
        <p14:creationId xmlns:p14="http://schemas.microsoft.com/office/powerpoint/2010/main" val="324176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8578" y="205448"/>
            <a:ext cx="8091055" cy="453580"/>
          </a:xfrm>
        </p:spPr>
        <p:txBody>
          <a:bodyPr>
            <a:normAutofit fontScale="90000"/>
          </a:bodyPr>
          <a:lstStyle/>
          <a:p>
            <a:pPr algn="ctr"/>
            <a:r>
              <a:rPr lang="en-US" sz="3200" b="1" dirty="0">
                <a:solidFill>
                  <a:schemeClr val="tx2">
                    <a:lumMod val="20000"/>
                    <a:lumOff val="80000"/>
                  </a:schemeClr>
                </a:solidFill>
              </a:rPr>
              <a:t>IDEA</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191265" y="1025952"/>
            <a:ext cx="9612808" cy="5724644"/>
          </a:xfrm>
          <a:prstGeom prst="rect">
            <a:avLst/>
          </a:prstGeom>
        </p:spPr>
        <p:txBody>
          <a:bodyPr wrap="square">
            <a:spAutoFit/>
          </a:bodyPr>
          <a:lstStyle/>
          <a:p>
            <a:pPr algn="ctr"/>
            <a:r>
              <a:rPr lang="el-GR" sz="2000" b="1" u="sng" dirty="0">
                <a:solidFill>
                  <a:srgbClr val="002060"/>
                </a:solidFill>
              </a:rPr>
              <a:t>Προστασία των παιδιών στο διαδίκτυο</a:t>
            </a:r>
            <a:endParaRPr lang="el-GR" sz="2000" b="1" dirty="0">
              <a:solidFill>
                <a:srgbClr val="002060"/>
              </a:solidFill>
            </a:endParaRPr>
          </a:p>
          <a:p>
            <a:pPr lvl="0"/>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Πρέπει να αναζητήσει μήπως ο </a:t>
            </a:r>
            <a:r>
              <a:rPr lang="el-GR" b="1" dirty="0" err="1">
                <a:solidFill>
                  <a:srgbClr val="002060"/>
                </a:solidFill>
              </a:rPr>
              <a:t>πάροχος</a:t>
            </a:r>
            <a:r>
              <a:rPr lang="el-GR" b="1" dirty="0">
                <a:solidFill>
                  <a:srgbClr val="002060"/>
                </a:solidFill>
              </a:rPr>
              <a:t> υπηρεσιών διαδικτύου, που τον εξυπηρετεί, διαθέτει ελεγχόμενους χώρους συζητήσεων (</a:t>
            </a:r>
            <a:r>
              <a:rPr lang="el-GR" b="1" dirty="0" err="1">
                <a:solidFill>
                  <a:srgbClr val="002060"/>
                </a:solidFill>
              </a:rPr>
              <a:t>chat</a:t>
            </a:r>
            <a:r>
              <a:rPr lang="el-GR" b="1" dirty="0">
                <a:solidFill>
                  <a:srgbClr val="002060"/>
                </a:solidFill>
              </a:rPr>
              <a:t> </a:t>
            </a:r>
            <a:r>
              <a:rPr lang="el-GR" b="1" dirty="0" err="1">
                <a:solidFill>
                  <a:srgbClr val="002060"/>
                </a:solidFill>
              </a:rPr>
              <a:t>rooms</a:t>
            </a:r>
            <a:r>
              <a:rPr lang="el-GR" b="1" dirty="0">
                <a:solidFill>
                  <a:srgbClr val="002060"/>
                </a:solidFill>
              </a:rPr>
              <a:t>), για παιδιά της ηλικίας του. </a:t>
            </a:r>
          </a:p>
          <a:p>
            <a:pPr marL="285750" lvl="0" indent="-285750">
              <a:buFont typeface="Arial" panose="020B0604020202020204" pitchFamily="34" charset="0"/>
              <a:buChar char="•"/>
            </a:pPr>
            <a:r>
              <a:rPr lang="el-GR" b="1" dirty="0">
                <a:solidFill>
                  <a:srgbClr val="002060"/>
                </a:solidFill>
              </a:rPr>
              <a:t>Πρέπει να αποφεύγει, πάντοτε, τις ιστοσελίδες, που απευθύνονται, αποκλειστικά, σε ενήλικες. </a:t>
            </a:r>
          </a:p>
          <a:p>
            <a:pPr marL="285750" lvl="0" indent="-285750">
              <a:buFont typeface="Arial" panose="020B0604020202020204" pitchFamily="34" charset="0"/>
              <a:buChar char="•"/>
            </a:pPr>
            <a:r>
              <a:rPr lang="el-GR" b="1" dirty="0">
                <a:solidFill>
                  <a:srgbClr val="002060"/>
                </a:solidFill>
              </a:rPr>
              <a:t>Δεν πρέπει να επιλέγει συνδέσμους (</a:t>
            </a:r>
            <a:r>
              <a:rPr lang="el-GR" b="1" dirty="0" err="1">
                <a:solidFill>
                  <a:srgbClr val="002060"/>
                </a:solidFill>
              </a:rPr>
              <a:t>web</a:t>
            </a:r>
            <a:r>
              <a:rPr lang="el-GR" b="1" dirty="0">
                <a:solidFill>
                  <a:srgbClr val="002060"/>
                </a:solidFill>
              </a:rPr>
              <a:t> </a:t>
            </a:r>
            <a:r>
              <a:rPr lang="el-GR" b="1" dirty="0" err="1">
                <a:solidFill>
                  <a:srgbClr val="002060"/>
                </a:solidFill>
              </a:rPr>
              <a:t>links</a:t>
            </a:r>
            <a:r>
              <a:rPr lang="el-GR" b="1" dirty="0">
                <a:solidFill>
                  <a:srgbClr val="002060"/>
                </a:solidFill>
              </a:rPr>
              <a:t>), σε ηλεκτρονικά μηνύματα και να μην ανοίγει αρχεία επισυναπτόμενα, σε μηνύματα, που προέρχονται από ανθρώπους άγνωστους. </a:t>
            </a:r>
          </a:p>
          <a:p>
            <a:pPr marL="285750" indent="-285750">
              <a:buFont typeface="Arial" panose="020B0604020202020204" pitchFamily="34" charset="0"/>
              <a:buChar char="•"/>
            </a:pPr>
            <a:r>
              <a:rPr lang="el-GR" b="1" dirty="0">
                <a:solidFill>
                  <a:srgbClr val="002060"/>
                </a:solidFill>
              </a:rPr>
              <a:t>Δεν πρέπει να παίζει με παιχνίδια που συνδέονται στο διαδίκτυο. Τα παιχνίδια αυτά θέτουν σε σημαντικούς κινδύνους τα παιδιά. </a:t>
            </a:r>
          </a:p>
          <a:p>
            <a:pPr marL="285750" indent="-285750">
              <a:buFont typeface="Arial" panose="020B0604020202020204" pitchFamily="34" charset="0"/>
              <a:buChar char="•"/>
            </a:pPr>
            <a:endParaRPr lang="el-GR" b="1" dirty="0">
              <a:solidFill>
                <a:srgbClr val="002060"/>
              </a:solidFill>
            </a:endParaRPr>
          </a:p>
          <a:p>
            <a:endParaRPr lang="el-GR" b="1" dirty="0">
              <a:solidFill>
                <a:srgbClr val="002060"/>
              </a:solidFill>
            </a:endParaRPr>
          </a:p>
          <a:p>
            <a:r>
              <a:rPr lang="el-GR" b="1" dirty="0">
                <a:solidFill>
                  <a:srgbClr val="002060"/>
                </a:solidFill>
              </a:rPr>
              <a:t>Στην Ελλάδα έχει δημιουργηθεί μία ιστοσελίδα, που βοηθάει τους γονείς να δημιουργήσουν ένα ασφαλές ψηφιακό περιβάλλον. Ας την εμπιστευθούμε, ας τη μελετήσουμε και ας εφαρμόσουμε τις προτάσεις της, για το καλό των παιδιών μας. </a:t>
            </a:r>
          </a:p>
          <a:p>
            <a:endParaRPr lang="el-GR" b="1" dirty="0">
              <a:solidFill>
                <a:srgbClr val="002060"/>
              </a:solidFill>
            </a:endParaRPr>
          </a:p>
          <a:p>
            <a:pPr algn="ctr"/>
            <a:r>
              <a:rPr lang="en-US" sz="2400" b="1" dirty="0">
                <a:solidFill>
                  <a:srgbClr val="002060"/>
                </a:solidFill>
              </a:rPr>
              <a:t>https://saferinternet4kids.gr/nea/addictivedesign/</a:t>
            </a:r>
            <a:endParaRPr lang="el-GR" sz="2400" b="1" dirty="0">
              <a:solidFill>
                <a:srgbClr val="002060"/>
              </a:solidFill>
            </a:endParaRPr>
          </a:p>
          <a:p>
            <a:pPr marL="285750" lvl="0" indent="-285750">
              <a:buFont typeface="Arial" panose="020B0604020202020204" pitchFamily="34" charset="0"/>
              <a:buChar char="•"/>
            </a:pPr>
            <a:endParaRPr lang="el-GR" b="1" dirty="0">
              <a:solidFill>
                <a:srgbClr val="002060"/>
              </a:solidFill>
            </a:endParaRPr>
          </a:p>
        </p:txBody>
      </p:sp>
    </p:spTree>
    <p:extLst>
      <p:ext uri="{BB962C8B-B14F-4D97-AF65-F5344CB8AC3E}">
        <p14:creationId xmlns:p14="http://schemas.microsoft.com/office/powerpoint/2010/main" val="3127277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20438"/>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προστασια</a:t>
            </a:r>
            <a:r>
              <a:rPr lang="el-GR" sz="3200" b="1" dirty="0"/>
              <a:t> </a:t>
            </a:r>
            <a:r>
              <a:rPr lang="el-GR" sz="3200" b="1" dirty="0" err="1"/>
              <a:t>ανηλικων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625713" y="1163782"/>
            <a:ext cx="7902244" cy="5031121"/>
          </a:xfrm>
          <a:prstGeom prst="rect">
            <a:avLst/>
          </a:prstGeom>
        </p:spPr>
        <p:txBody>
          <a:bodyPr wrap="square">
            <a:spAutoFit/>
          </a:bodyPr>
          <a:lstStyle/>
          <a:p>
            <a:pPr algn="ctr">
              <a:lnSpc>
                <a:spcPct val="115000"/>
              </a:lnSpc>
              <a:spcAft>
                <a:spcPts val="800"/>
              </a:spcAft>
            </a:pPr>
            <a:r>
              <a:rPr lang="el-GR" sz="2400" b="1" kern="100" dirty="0">
                <a:solidFill>
                  <a:srgbClr val="002060"/>
                </a:solidFill>
                <a:ea typeface="Aptos"/>
                <a:cs typeface="Times New Roman" panose="02020603050405020304" pitchFamily="18" charset="0"/>
              </a:rPr>
              <a:t>Ώρα για ασκήσεις!</a:t>
            </a:r>
          </a:p>
          <a:p>
            <a:pPr algn="just">
              <a:lnSpc>
                <a:spcPct val="115000"/>
              </a:lnSpc>
              <a:spcAft>
                <a:spcPts val="800"/>
              </a:spcAft>
            </a:pPr>
            <a:r>
              <a:rPr lang="el-GR" sz="2000" b="1" kern="100" dirty="0">
                <a:solidFill>
                  <a:srgbClr val="002060"/>
                </a:solidFill>
                <a:ea typeface="Aptos"/>
                <a:cs typeface="Times New Roman" panose="02020603050405020304" pitchFamily="18" charset="0"/>
              </a:rPr>
              <a:t>Ο μικρός «</a:t>
            </a:r>
            <a:r>
              <a:rPr lang="el-GR" sz="2000" b="1" kern="100" dirty="0" err="1">
                <a:solidFill>
                  <a:srgbClr val="002060"/>
                </a:solidFill>
                <a:ea typeface="Aptos"/>
                <a:cs typeface="Times New Roman" panose="02020603050405020304" pitchFamily="18" charset="0"/>
              </a:rPr>
              <a:t>σέρφερ</a:t>
            </a:r>
            <a:r>
              <a:rPr lang="el-GR" sz="2000" b="1" kern="100" dirty="0">
                <a:solidFill>
                  <a:srgbClr val="002060"/>
                </a:solidFill>
                <a:ea typeface="Aptos"/>
                <a:cs typeface="Times New Roman" panose="02020603050405020304" pitchFamily="18" charset="0"/>
              </a:rPr>
              <a:t>»: </a:t>
            </a:r>
          </a:p>
          <a:p>
            <a:pPr algn="just">
              <a:lnSpc>
                <a:spcPct val="115000"/>
              </a:lnSpc>
              <a:spcAft>
                <a:spcPts val="800"/>
              </a:spcAft>
            </a:pPr>
            <a:endParaRPr lang="el-GR" sz="2000" b="1" kern="100" dirty="0">
              <a:solidFill>
                <a:srgbClr val="002060"/>
              </a:solidFill>
              <a:ea typeface="Aptos"/>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sz="2000" b="1" kern="100" dirty="0">
                <a:solidFill>
                  <a:srgbClr val="002060"/>
                </a:solidFill>
                <a:ea typeface="Aptos"/>
                <a:cs typeface="Times New Roman" panose="02020603050405020304" pitchFamily="18" charset="0"/>
              </a:rPr>
              <a:t>Δε πρέπει να αποδέχεται, ποτέ, κάποια συνάντηση, με άτομα, που γνώρισε, μέσω Internet.</a:t>
            </a:r>
          </a:p>
          <a:p>
            <a:pPr marL="342900" lvl="0" indent="-342900" algn="just">
              <a:lnSpc>
                <a:spcPct val="107000"/>
              </a:lnSpc>
              <a:spcAft>
                <a:spcPts val="0"/>
              </a:spcAft>
              <a:buFont typeface="Symbol" panose="05050102010706020507" pitchFamily="18" charset="2"/>
              <a:buChar char=""/>
            </a:pPr>
            <a:r>
              <a:rPr lang="el-GR" sz="2000" b="1" kern="100" dirty="0">
                <a:solidFill>
                  <a:srgbClr val="002060"/>
                </a:solidFill>
                <a:ea typeface="Aptos"/>
                <a:cs typeface="Times New Roman" panose="02020603050405020304" pitchFamily="18" charset="0"/>
              </a:rPr>
              <a:t>Πρέπει να γνωρίζει ότι οι άνθρωποι, με τους οποίους επικοινωνεί "on-</a:t>
            </a:r>
            <a:r>
              <a:rPr lang="el-GR" sz="2000" b="1" kern="100" dirty="0" err="1">
                <a:solidFill>
                  <a:srgbClr val="002060"/>
                </a:solidFill>
                <a:ea typeface="Aptos"/>
                <a:cs typeface="Times New Roman" panose="02020603050405020304" pitchFamily="18" charset="0"/>
              </a:rPr>
              <a:t>line</a:t>
            </a:r>
            <a:r>
              <a:rPr lang="el-GR" sz="2000" b="1" kern="100" dirty="0">
                <a:solidFill>
                  <a:srgbClr val="002060"/>
                </a:solidFill>
                <a:ea typeface="Aptos"/>
                <a:cs typeface="Times New Roman" panose="02020603050405020304" pitchFamily="18" charset="0"/>
              </a:rPr>
              <a:t>", δεν είναι πάντοτε αυτοί, που δείχνουν, ακόμη και όταν έχει επικοινωνήσει, μαζί τους, πολλές φορές.</a:t>
            </a:r>
          </a:p>
          <a:p>
            <a:pPr marL="342900" lvl="0" indent="-342900" algn="just">
              <a:lnSpc>
                <a:spcPct val="107000"/>
              </a:lnSpc>
              <a:spcAft>
                <a:spcPts val="800"/>
              </a:spcAft>
              <a:buFont typeface="Symbol" panose="05050102010706020507" pitchFamily="18" charset="2"/>
              <a:buChar char=""/>
            </a:pPr>
            <a:r>
              <a:rPr lang="el-GR" sz="2000" b="1" kern="100" dirty="0">
                <a:solidFill>
                  <a:srgbClr val="002060"/>
                </a:solidFill>
                <a:ea typeface="Aptos"/>
                <a:cs typeface="Times New Roman" panose="02020603050405020304" pitchFamily="18" charset="0"/>
              </a:rPr>
              <a:t>Να δίνει πάντα, τους κωδικούς πρόσβασης, που διαθέτει στο Internet. </a:t>
            </a:r>
          </a:p>
          <a:p>
            <a:pPr marL="342900" lvl="0" indent="-342900" algn="just">
              <a:lnSpc>
                <a:spcPct val="107000"/>
              </a:lnSpc>
              <a:spcAft>
                <a:spcPts val="800"/>
              </a:spcAft>
              <a:buFont typeface="Symbol" panose="05050102010706020507" pitchFamily="18" charset="2"/>
              <a:buChar char=""/>
            </a:pPr>
            <a:endParaRPr lang="el-GR" sz="2000" b="1" kern="100" dirty="0">
              <a:solidFill>
                <a:srgbClr val="002060"/>
              </a:solidFill>
              <a:ea typeface="Aptos"/>
              <a:cs typeface="Times New Roman" panose="02020603050405020304" pitchFamily="18" charset="0"/>
            </a:endParaRPr>
          </a:p>
          <a:p>
            <a:pPr algn="just">
              <a:lnSpc>
                <a:spcPct val="107000"/>
              </a:lnSpc>
              <a:spcAft>
                <a:spcPts val="800"/>
              </a:spcAft>
            </a:pPr>
            <a:r>
              <a:rPr lang="el-GR" sz="2000" b="1" kern="100" dirty="0">
                <a:solidFill>
                  <a:srgbClr val="002060"/>
                </a:solidFill>
                <a:ea typeface="Aptos"/>
                <a:cs typeface="Times New Roman" panose="02020603050405020304" pitchFamily="18" charset="0"/>
              </a:rPr>
              <a:t>Ποιες από τις παραπάνω προτάσεις ισχύουν; </a:t>
            </a:r>
            <a:endParaRPr lang="el-GR" sz="2000"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1169327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494769"/>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7150444" y="1408682"/>
            <a:ext cx="5148648" cy="410882"/>
          </a:xfrm>
          <a:prstGeom prst="rect">
            <a:avLst/>
          </a:prstGeom>
        </p:spPr>
        <p:txBody>
          <a:bodyPr wrap="square">
            <a:spAutoFit/>
          </a:bodyPr>
          <a:lstStyle/>
          <a:p>
            <a:pPr algn="just">
              <a:lnSpc>
                <a:spcPct val="115000"/>
              </a:lnSpc>
              <a:spcAft>
                <a:spcPts val="800"/>
              </a:spcAft>
            </a:pPr>
            <a:r>
              <a:rPr lang="en-US" b="1" dirty="0">
                <a:solidFill>
                  <a:srgbClr val="002060"/>
                </a:solidFill>
              </a:rPr>
              <a:t>https://www.kepka.org/enimerosi/idea</a:t>
            </a:r>
            <a:endParaRPr lang="el-GR" b="1" kern="100" dirty="0">
              <a:solidFill>
                <a:srgbClr val="002060"/>
              </a:solidFill>
              <a:ea typeface="Aptos"/>
              <a:cs typeface="Times New Roman" panose="02020603050405020304" pitchFamily="18" charset="0"/>
            </a:endParaRPr>
          </a:p>
        </p:txBody>
      </p:sp>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7471" y="1218225"/>
            <a:ext cx="4895228" cy="4378910"/>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5773" y="2512042"/>
            <a:ext cx="4917989" cy="4294669"/>
          </a:xfrm>
          <a:prstGeom prst="rect">
            <a:avLst/>
          </a:prstGeom>
        </p:spPr>
      </p:pic>
      <p:sp>
        <p:nvSpPr>
          <p:cNvPr id="8" name="TextBox 7"/>
          <p:cNvSpPr txBox="1"/>
          <p:nvPr/>
        </p:nvSpPr>
        <p:spPr>
          <a:xfrm>
            <a:off x="2141838" y="794442"/>
            <a:ext cx="2516411" cy="400110"/>
          </a:xfrm>
          <a:prstGeom prst="rect">
            <a:avLst/>
          </a:prstGeom>
          <a:noFill/>
        </p:spPr>
        <p:txBody>
          <a:bodyPr wrap="square" rtlCol="0">
            <a:spAutoFit/>
          </a:bodyPr>
          <a:lstStyle/>
          <a:p>
            <a:r>
              <a:rPr lang="el-GR" sz="2000" b="1" dirty="0">
                <a:solidFill>
                  <a:srgbClr val="002060"/>
                </a:solidFill>
              </a:rPr>
              <a:t>ΦΥΛΛΑΔΙΟ</a:t>
            </a:r>
          </a:p>
        </p:txBody>
      </p:sp>
    </p:spTree>
    <p:extLst>
      <p:ext uri="{BB962C8B-B14F-4D97-AF65-F5344CB8AC3E}">
        <p14:creationId xmlns:p14="http://schemas.microsoft.com/office/powerpoint/2010/main" val="3783412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380324" y="722183"/>
            <a:ext cx="9390797" cy="6953186"/>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algn="ctr">
              <a:lnSpc>
                <a:spcPct val="150000"/>
              </a:lnSpc>
              <a:spcAft>
                <a:spcPts val="800"/>
              </a:spcAft>
            </a:pPr>
            <a:r>
              <a:rPr lang="el-GR" sz="2400" b="1" kern="100" dirty="0">
                <a:solidFill>
                  <a:srgbClr val="002060"/>
                </a:solidFill>
                <a:ea typeface="Aptos"/>
                <a:cs typeface="Times New Roman" panose="02020603050405020304" pitchFamily="18" charset="0"/>
              </a:rPr>
              <a:t>Αξιολόγηση</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Πιστεύετε ότι καλύψαμε όλες τις απορίες σας σχετικά με τη προστασία των προσωπικών δεδομένων;</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Θα θέλατε να αναπτύξουμε κάποιο θέμα από όσα συζητήθηκαν σήμερα εκτενέστερα;</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Υπάρχει κάποιο θέμα που δεν καλύφθηκε;</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Σας άρεσε ο τρόπος παρουσίασης των θεμάτων;</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Έχετε να μας προτείνετε κάποια βελτίωση για τα επόμενα σεμινάρια;</a:t>
            </a:r>
          </a:p>
          <a:p>
            <a:pPr marL="285750" indent="-285750" algn="just">
              <a:lnSpc>
                <a:spcPct val="150000"/>
              </a:lnSpc>
              <a:spcAft>
                <a:spcPts val="800"/>
              </a:spcAft>
              <a:buFont typeface="Arial" panose="020B0604020202020204" pitchFamily="34" charset="0"/>
              <a:buChar char="•"/>
            </a:pPr>
            <a:endParaRPr lang="el-GR" b="1" kern="100" dirty="0">
              <a:solidFill>
                <a:srgbClr val="002060"/>
              </a:solidFill>
              <a:ea typeface="Aptos"/>
              <a:cs typeface="Times New Roman" panose="02020603050405020304" pitchFamily="18" charset="0"/>
            </a:endParaRPr>
          </a:p>
          <a:p>
            <a:pPr algn="ctr">
              <a:lnSpc>
                <a:spcPct val="150000"/>
              </a:lnSpc>
              <a:spcAft>
                <a:spcPts val="800"/>
              </a:spcAft>
            </a:pPr>
            <a:r>
              <a:rPr lang="el-GR" b="1" kern="100" dirty="0">
                <a:solidFill>
                  <a:srgbClr val="002060"/>
                </a:solidFill>
                <a:ea typeface="Aptos"/>
                <a:cs typeface="Times New Roman" panose="02020603050405020304" pitchFamily="18" charset="0"/>
              </a:rPr>
              <a:t>Παρακαλούμε να συμπληρώσετε τα ερωτηματολόγια που σας έχουν δοθεί.</a:t>
            </a:r>
          </a:p>
          <a:p>
            <a:pPr algn="ctr">
              <a:lnSpc>
                <a:spcPct val="150000"/>
              </a:lnSpc>
              <a:spcAft>
                <a:spcPts val="800"/>
              </a:spcAft>
            </a:pPr>
            <a:r>
              <a:rPr lang="el-GR" sz="2400" b="1" kern="100" dirty="0">
                <a:solidFill>
                  <a:srgbClr val="002060"/>
                </a:solidFill>
                <a:ea typeface="Aptos"/>
                <a:cs typeface="Times New Roman" panose="02020603050405020304" pitchFamily="18" charset="0"/>
              </a:rPr>
              <a:t>Οι απαντήσεις σας είναι ανώνυμες.</a:t>
            </a:r>
          </a:p>
          <a:p>
            <a:pPr marL="285750" indent="-285750" algn="just">
              <a:lnSpc>
                <a:spcPct val="115000"/>
              </a:lnSpc>
              <a:spcAft>
                <a:spcPts val="800"/>
              </a:spcAft>
              <a:buFont typeface="Arial" panose="020B0604020202020204" pitchFamily="34" charset="0"/>
              <a:buChar char="•"/>
            </a:pPr>
            <a:endParaRPr lang="el-GR" sz="1600" b="1" kern="100" dirty="0">
              <a:solidFill>
                <a:prstClr val="white"/>
              </a:solidFill>
              <a:ea typeface="Aptos"/>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el-GR" sz="1600" b="1" kern="100" dirty="0">
              <a:solidFill>
                <a:prstClr val="white"/>
              </a:solidFill>
              <a:ea typeface="Aptos"/>
              <a:cs typeface="Times New Roman" panose="02020603050405020304" pitchFamily="18" charset="0"/>
            </a:endParaRPr>
          </a:p>
        </p:txBody>
      </p:sp>
    </p:spTree>
    <p:extLst>
      <p:ext uri="{BB962C8B-B14F-4D97-AF65-F5344CB8AC3E}">
        <p14:creationId xmlns:p14="http://schemas.microsoft.com/office/powerpoint/2010/main" val="314204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2188" y="353728"/>
            <a:ext cx="8091055" cy="720438"/>
          </a:xfrm>
        </p:spPr>
        <p:txBody>
          <a:bodyPr>
            <a:no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br>
              <a:rPr lang="el-GR" sz="2800" b="1" dirty="0">
                <a:solidFill>
                  <a:schemeClr val="tx2">
                    <a:lumMod val="20000"/>
                    <a:lumOff val="80000"/>
                  </a:schemeClr>
                </a:solidFill>
              </a:rPr>
            </a:b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990335" y="1819564"/>
            <a:ext cx="7809470" cy="1791260"/>
          </a:xfrm>
          <a:prstGeom prst="rect">
            <a:avLst/>
          </a:prstGeom>
        </p:spPr>
        <p:txBody>
          <a:bodyPr wrap="square">
            <a:spAutoFit/>
          </a:bodyPr>
          <a:lstStyle/>
          <a:p>
            <a:pPr algn="ctr">
              <a:lnSpc>
                <a:spcPct val="115000"/>
              </a:lnSpc>
              <a:spcAft>
                <a:spcPts val="0"/>
              </a:spcAft>
            </a:pPr>
            <a:r>
              <a:rPr lang="el-GR" sz="2400" b="1" kern="100" dirty="0">
                <a:solidFill>
                  <a:srgbClr val="002060"/>
                </a:solidFill>
                <a:ea typeface="Aptos"/>
                <a:cs typeface="Times New Roman" panose="02020603050405020304" pitchFamily="18" charset="0"/>
              </a:rPr>
              <a:t>Αξιολόγηση</a:t>
            </a:r>
          </a:p>
          <a:p>
            <a:pPr algn="just">
              <a:lnSpc>
                <a:spcPct val="115000"/>
              </a:lnSpc>
              <a:spcAft>
                <a:spcPts val="0"/>
              </a:spcAft>
            </a:pPr>
            <a:endParaRPr lang="el-GR" b="1" kern="100" dirty="0">
              <a:solidFill>
                <a:srgbClr val="002060"/>
              </a:solidFill>
              <a:ea typeface="Aptos"/>
              <a:cs typeface="Times New Roman" panose="02020603050405020304" pitchFamily="18" charset="0"/>
            </a:endParaRPr>
          </a:p>
          <a:p>
            <a:pPr algn="just">
              <a:lnSpc>
                <a:spcPct val="115000"/>
              </a:lnSpc>
              <a:spcAft>
                <a:spcPts val="0"/>
              </a:spcAft>
            </a:pPr>
            <a:r>
              <a:rPr lang="el-GR" b="1" kern="100" dirty="0">
                <a:solidFill>
                  <a:srgbClr val="002060"/>
                </a:solidFill>
                <a:ea typeface="Aptos"/>
                <a:cs typeface="Times New Roman" panose="02020603050405020304" pitchFamily="18" charset="0"/>
              </a:rPr>
              <a:t>Τέλος, σας ζητάμε να μας πείτε πώς σκοπεύετε να χρησιμοποιήσετε τη γνώση που αποκτήσατε, στον επόμενο μήνα, στους επόμενους έξι μήνες, στον επόμενο χρόνο. </a:t>
            </a:r>
          </a:p>
        </p:txBody>
      </p:sp>
    </p:spTree>
    <p:extLst>
      <p:ext uri="{BB962C8B-B14F-4D97-AF65-F5344CB8AC3E}">
        <p14:creationId xmlns:p14="http://schemas.microsoft.com/office/powerpoint/2010/main" val="3395383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413275" y="3121143"/>
            <a:ext cx="7809470" cy="735073"/>
          </a:xfrm>
          <a:prstGeom prst="rect">
            <a:avLst/>
          </a:prstGeom>
        </p:spPr>
        <p:txBody>
          <a:bodyPr wrap="square">
            <a:spAutoFit/>
          </a:bodyPr>
          <a:lstStyle/>
          <a:p>
            <a:pPr algn="ctr">
              <a:lnSpc>
                <a:spcPct val="115000"/>
              </a:lnSpc>
              <a:spcAft>
                <a:spcPts val="0"/>
              </a:spcAft>
            </a:pPr>
            <a:r>
              <a:rPr lang="el-GR" sz="4000" b="1" kern="100" dirty="0">
                <a:solidFill>
                  <a:srgbClr val="002060"/>
                </a:solidFill>
                <a:ea typeface="Aptos"/>
                <a:cs typeface="Times New Roman" panose="02020603050405020304" pitchFamily="18" charset="0"/>
              </a:rPr>
              <a:t>ΕΥΧΑΡΙΣΤΟΥΜΕ ΠΟΛΥ!</a:t>
            </a:r>
            <a:endParaRPr lang="el-GR" sz="4000"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422780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523970"/>
            <a:ext cx="8091055" cy="1279623"/>
          </a:xfrm>
        </p:spPr>
        <p:txBody>
          <a:bodyPr>
            <a:normAutofit fontScale="90000"/>
          </a:bodyPr>
          <a:lstStyle/>
          <a:p>
            <a:pPr marL="0" indent="0" algn="ctr"/>
            <a:r>
              <a:rPr lang="el-GR" sz="2700" b="1" dirty="0"/>
              <a:t>IDEA</a:t>
            </a:r>
            <a:br>
              <a:rPr lang="el-GR" sz="2700" b="1" dirty="0"/>
            </a:br>
            <a:r>
              <a:rPr lang="el-GR" sz="2700" b="1" dirty="0"/>
              <a:t> </a:t>
            </a:r>
            <a:r>
              <a:rPr lang="el-GR" sz="2700" b="1" dirty="0" err="1"/>
              <a:t>Increasing</a:t>
            </a:r>
            <a:r>
              <a:rPr lang="el-GR" sz="2700" b="1" dirty="0"/>
              <a:t> </a:t>
            </a:r>
            <a:r>
              <a:rPr lang="el-GR" sz="2700" b="1" dirty="0" err="1"/>
              <a:t>Digital</a:t>
            </a:r>
            <a:r>
              <a:rPr lang="el-GR" sz="2700" b="1" dirty="0"/>
              <a:t> </a:t>
            </a:r>
            <a:r>
              <a:rPr lang="el-GR" sz="2700" b="1" dirty="0" err="1"/>
              <a:t>Environment</a:t>
            </a:r>
            <a:r>
              <a:rPr lang="el-GR" sz="2700" b="1" dirty="0"/>
              <a:t> </a:t>
            </a:r>
            <a:r>
              <a:rPr lang="el-GR" sz="2700" b="1" dirty="0" err="1"/>
              <a:t>Abilities</a:t>
            </a:r>
            <a:r>
              <a:rPr lang="el-GR" sz="2700" b="1" dirty="0"/>
              <a:t> – Βελτίωση Ψηφιακών Ικανοτήτων</a:t>
            </a:r>
            <a:br>
              <a:rPr lang="el-GR" sz="3200" b="1" dirty="0"/>
            </a:b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3023286" y="1935892"/>
            <a:ext cx="7109255" cy="4154984"/>
          </a:xfrm>
          <a:prstGeom prst="rect">
            <a:avLst/>
          </a:prstGeom>
        </p:spPr>
        <p:txBody>
          <a:bodyPr wrap="square">
            <a:spAutoFit/>
          </a:bodyPr>
          <a:lstStyle/>
          <a:p>
            <a:pPr algn="just"/>
            <a:r>
              <a:rPr lang="el-GR" sz="2400" b="1" dirty="0">
                <a:solidFill>
                  <a:srgbClr val="002060"/>
                </a:solidFill>
              </a:rPr>
              <a:t>Το ΚΕ.Π.ΚΑ εστιάζει:</a:t>
            </a:r>
          </a:p>
          <a:p>
            <a:pPr algn="just"/>
            <a:endParaRPr lang="el-GR" sz="2400" b="1" dirty="0">
              <a:solidFill>
                <a:srgbClr val="002060"/>
              </a:solidFill>
            </a:endParaRPr>
          </a:p>
          <a:p>
            <a:pPr algn="just">
              <a:buFont typeface="Wingdings" panose="05000000000000000000" pitchFamily="2" charset="2"/>
              <a:buChar char="ü"/>
            </a:pPr>
            <a:r>
              <a:rPr lang="el-GR" sz="2400" b="1" dirty="0">
                <a:solidFill>
                  <a:srgbClr val="002060"/>
                </a:solidFill>
              </a:rPr>
              <a:t>Στο θεσμοθετημένο δικαίωμα των καταναλωτών στην εκπαίδευση</a:t>
            </a:r>
          </a:p>
          <a:p>
            <a:pPr algn="just">
              <a:buFont typeface="Wingdings" panose="05000000000000000000" pitchFamily="2" charset="2"/>
              <a:buChar char="ü"/>
            </a:pPr>
            <a:r>
              <a:rPr lang="el-GR" sz="2400" b="1" dirty="0">
                <a:solidFill>
                  <a:srgbClr val="002060"/>
                </a:solidFill>
              </a:rPr>
              <a:t>Στον ψηφιακό αλφαβητισμό </a:t>
            </a:r>
          </a:p>
          <a:p>
            <a:pPr algn="just">
              <a:buFont typeface="Wingdings" panose="05000000000000000000" pitchFamily="2" charset="2"/>
              <a:buChar char="ü"/>
            </a:pPr>
            <a:r>
              <a:rPr lang="el-GR" sz="2400" b="1" dirty="0">
                <a:solidFill>
                  <a:srgbClr val="002060"/>
                </a:solidFill>
              </a:rPr>
              <a:t>Στην ασφάλεια νέων και ενηλίκων στο διαδίκτυο</a:t>
            </a:r>
          </a:p>
          <a:p>
            <a:pPr algn="just"/>
            <a:endParaRPr lang="el-GR" sz="2400" b="1" dirty="0">
              <a:solidFill>
                <a:srgbClr val="002060"/>
              </a:solidFill>
            </a:endParaRPr>
          </a:p>
          <a:p>
            <a:pPr algn="just"/>
            <a:r>
              <a:rPr lang="el-GR" sz="2400" b="1" dirty="0">
                <a:solidFill>
                  <a:srgbClr val="002060"/>
                </a:solidFill>
              </a:rPr>
              <a:t>Αποτέλεσμα:</a:t>
            </a:r>
          </a:p>
          <a:p>
            <a:pPr marL="342900" indent="-342900" algn="just">
              <a:buFont typeface="Wingdings" panose="05000000000000000000" pitchFamily="2" charset="2"/>
              <a:buChar char="ü"/>
            </a:pPr>
            <a:r>
              <a:rPr lang="el-GR" sz="2400" b="1" dirty="0">
                <a:solidFill>
                  <a:srgbClr val="002060"/>
                </a:solidFill>
              </a:rPr>
              <a:t>Καταπολέμηση ψηφιακού αναλφαβητισμού</a:t>
            </a:r>
          </a:p>
          <a:p>
            <a:pPr marL="342900" indent="-342900" algn="just">
              <a:buFont typeface="Wingdings" panose="05000000000000000000" pitchFamily="2" charset="2"/>
              <a:buChar char="ü"/>
            </a:pPr>
            <a:r>
              <a:rPr lang="el-GR" sz="2400" b="1" dirty="0">
                <a:solidFill>
                  <a:srgbClr val="002060"/>
                </a:solidFill>
              </a:rPr>
              <a:t>Ασφαλής περιήγηση στο διαδίκτυο</a:t>
            </a:r>
          </a:p>
        </p:txBody>
      </p:sp>
    </p:spTree>
    <p:extLst>
      <p:ext uri="{BB962C8B-B14F-4D97-AF65-F5344CB8AC3E}">
        <p14:creationId xmlns:p14="http://schemas.microsoft.com/office/powerpoint/2010/main" val="408207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4"/>
            <a:ext cx="8091055" cy="1279623"/>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1172107" y="2024370"/>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Ορθογώνιο 2"/>
          <p:cNvSpPr/>
          <p:nvPr/>
        </p:nvSpPr>
        <p:spPr>
          <a:xfrm>
            <a:off x="2636108" y="2302909"/>
            <a:ext cx="8624358" cy="2554545"/>
          </a:xfrm>
          <a:prstGeom prst="rect">
            <a:avLst/>
          </a:prstGeom>
        </p:spPr>
        <p:txBody>
          <a:bodyPr wrap="square">
            <a:spAutoFit/>
          </a:bodyPr>
          <a:lstStyle/>
          <a:p>
            <a:pPr algn="ctr"/>
            <a:r>
              <a:rPr lang="el-GR" sz="3200" b="1" dirty="0">
                <a:solidFill>
                  <a:srgbClr val="002060"/>
                </a:solidFill>
              </a:rPr>
              <a:t>Και τώρα η σειρά σας!</a:t>
            </a:r>
          </a:p>
          <a:p>
            <a:pPr algn="ctr"/>
            <a:endParaRPr lang="el-GR" sz="3200" b="1" dirty="0">
              <a:solidFill>
                <a:srgbClr val="002060"/>
              </a:solidFill>
            </a:endParaRPr>
          </a:p>
          <a:p>
            <a:pPr algn="ctr"/>
            <a:r>
              <a:rPr lang="el-GR" sz="3200" b="1" dirty="0">
                <a:solidFill>
                  <a:srgbClr val="002060"/>
                </a:solidFill>
              </a:rPr>
              <a:t>Πείτε μας το όνομά σας!</a:t>
            </a:r>
          </a:p>
          <a:p>
            <a:pPr algn="ctr"/>
            <a:endParaRPr lang="el-GR" sz="3200" b="1" dirty="0">
              <a:solidFill>
                <a:srgbClr val="002060"/>
              </a:solidFill>
            </a:endParaRPr>
          </a:p>
          <a:p>
            <a:pPr algn="ctr"/>
            <a:r>
              <a:rPr lang="el-GR" sz="3200" b="1" dirty="0">
                <a:solidFill>
                  <a:srgbClr val="002060"/>
                </a:solidFill>
              </a:rPr>
              <a:t>Τί περιμένετε από το σεμινάριο;</a:t>
            </a:r>
          </a:p>
        </p:txBody>
      </p:sp>
    </p:spTree>
    <p:extLst>
      <p:ext uri="{BB962C8B-B14F-4D97-AF65-F5344CB8AC3E}">
        <p14:creationId xmlns:p14="http://schemas.microsoft.com/office/powerpoint/2010/main" val="194464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212436"/>
            <a:ext cx="8091055" cy="1279623"/>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TextBox 2"/>
          <p:cNvSpPr txBox="1"/>
          <p:nvPr/>
        </p:nvSpPr>
        <p:spPr>
          <a:xfrm>
            <a:off x="2413276" y="1492059"/>
            <a:ext cx="9300929" cy="5172267"/>
          </a:xfrm>
          <a:prstGeom prst="rect">
            <a:avLst/>
          </a:prstGeom>
          <a:noFill/>
        </p:spPr>
        <p:txBody>
          <a:bodyPr wrap="square" rtlCol="0">
            <a:spAutoFit/>
          </a:bodyPr>
          <a:lstStyle/>
          <a:p>
            <a:pPr algn="just"/>
            <a:r>
              <a:rPr lang="el-GR" sz="1600" b="1" u="sng" dirty="0">
                <a:solidFill>
                  <a:srgbClr val="002060"/>
                </a:solidFill>
              </a:rPr>
              <a:t>Νομοθεσία προστασίας προσωπικών δεδομένων:</a:t>
            </a:r>
          </a:p>
          <a:p>
            <a:pPr algn="just"/>
            <a:endParaRPr lang="el-GR" sz="1600" b="1" dirty="0">
              <a:solidFill>
                <a:srgbClr val="002060"/>
              </a:solidFill>
            </a:endParaRPr>
          </a:p>
          <a:p>
            <a:pPr algn="just"/>
            <a:r>
              <a:rPr lang="el-GR" sz="1600" b="1" dirty="0">
                <a:solidFill>
                  <a:srgbClr val="002060"/>
                </a:solidFill>
              </a:rPr>
              <a:t>Προσωπικά δεδομένα: Άμεση, ή έμμεση πληροφορία για: </a:t>
            </a:r>
          </a:p>
          <a:p>
            <a:pPr marL="285750" indent="-285750" algn="just">
              <a:buFont typeface="Wingdings" panose="05000000000000000000" pitchFamily="2" charset="2"/>
              <a:buChar char="ü"/>
            </a:pPr>
            <a:r>
              <a:rPr lang="el-GR" sz="1600" b="1" dirty="0">
                <a:solidFill>
                  <a:srgbClr val="002060"/>
                </a:solidFill>
              </a:rPr>
              <a:t>Όνομα</a:t>
            </a:r>
          </a:p>
          <a:p>
            <a:pPr marL="285750" indent="-285750" algn="just">
              <a:buFont typeface="Wingdings" panose="05000000000000000000" pitchFamily="2" charset="2"/>
              <a:buChar char="ü"/>
            </a:pPr>
            <a:r>
              <a:rPr lang="el-GR" sz="1600" b="1" dirty="0">
                <a:solidFill>
                  <a:srgbClr val="002060"/>
                </a:solidFill>
              </a:rPr>
              <a:t>Διεύθυνση</a:t>
            </a:r>
          </a:p>
          <a:p>
            <a:pPr marL="285750" indent="-285750" algn="just">
              <a:buFont typeface="Wingdings" panose="05000000000000000000" pitchFamily="2" charset="2"/>
              <a:buChar char="ü"/>
            </a:pPr>
            <a:r>
              <a:rPr lang="en-US" sz="1600" b="1" dirty="0">
                <a:solidFill>
                  <a:srgbClr val="002060"/>
                </a:solidFill>
              </a:rPr>
              <a:t>E-mail</a:t>
            </a:r>
          </a:p>
          <a:p>
            <a:pPr marL="285750" indent="-285750" algn="just">
              <a:buFont typeface="Wingdings" panose="05000000000000000000" pitchFamily="2" charset="2"/>
              <a:buChar char="ü"/>
            </a:pPr>
            <a:r>
              <a:rPr lang="el-GR" sz="1600" b="1" dirty="0">
                <a:solidFill>
                  <a:srgbClr val="002060"/>
                </a:solidFill>
              </a:rPr>
              <a:t>Ιστορικό περιήγησης</a:t>
            </a:r>
          </a:p>
          <a:p>
            <a:pPr marL="285750" indent="-285750" algn="just">
              <a:buFont typeface="Wingdings" panose="05000000000000000000" pitchFamily="2" charset="2"/>
              <a:buChar char="ü"/>
            </a:pPr>
            <a:r>
              <a:rPr lang="el-GR" sz="1600" b="1" dirty="0">
                <a:solidFill>
                  <a:srgbClr val="002060"/>
                </a:solidFill>
              </a:rPr>
              <a:t>Διεύθυνση</a:t>
            </a:r>
            <a:r>
              <a:rPr lang="en-US" sz="1600" b="1" dirty="0">
                <a:solidFill>
                  <a:srgbClr val="002060"/>
                </a:solidFill>
              </a:rPr>
              <a:t> IP</a:t>
            </a:r>
            <a:r>
              <a:rPr lang="el-GR" sz="1600" b="1" dirty="0">
                <a:solidFill>
                  <a:srgbClr val="002060"/>
                </a:solidFill>
              </a:rPr>
              <a:t>, κ.λπ.</a:t>
            </a:r>
          </a:p>
          <a:p>
            <a:pPr algn="just"/>
            <a:endParaRPr lang="el-GR" sz="1600" b="1" dirty="0">
              <a:solidFill>
                <a:srgbClr val="002060"/>
              </a:solidFill>
            </a:endParaRPr>
          </a:p>
          <a:p>
            <a:pPr algn="just"/>
            <a:r>
              <a:rPr lang="el-GR" sz="1600" b="1" u="sng" dirty="0">
                <a:solidFill>
                  <a:srgbClr val="002060"/>
                </a:solidFill>
              </a:rPr>
              <a:t>Άρθρο 8 (1) του Χάρτη των Θεμελιωδών Δικαιωμάτων της Ευρωπαϊκής Ένωσης: </a:t>
            </a:r>
          </a:p>
          <a:p>
            <a:pPr marL="285750" indent="-285750" algn="just">
              <a:buFont typeface="Arial" panose="020B0604020202020204" pitchFamily="34" charset="0"/>
              <a:buChar char="•"/>
            </a:pPr>
            <a:r>
              <a:rPr lang="el-GR" sz="1600" b="1" dirty="0">
                <a:solidFill>
                  <a:srgbClr val="002060"/>
                </a:solidFill>
              </a:rPr>
              <a:t>«Κάθε πρόσωπο έχει δικαίωμα στην προστασία των δεδομένων προσωπικού χαρακτήρα που το αφορούν». </a:t>
            </a:r>
          </a:p>
          <a:p>
            <a:pPr algn="just"/>
            <a:r>
              <a:rPr lang="el-GR" sz="1600" b="1" dirty="0">
                <a:solidFill>
                  <a:srgbClr val="002060"/>
                </a:solidFill>
              </a:rPr>
              <a:t>Το άρθρο 16 (1) της Συνθήκης για τη λειτουργία της Ευρωπαϊκής Ένωσης προβλέπει:</a:t>
            </a:r>
          </a:p>
          <a:p>
            <a:pPr marL="285750" indent="-285750" algn="just">
              <a:buFont typeface="Arial" panose="020B0604020202020204" pitchFamily="34" charset="0"/>
              <a:buChar char="•"/>
            </a:pPr>
            <a:r>
              <a:rPr lang="el-GR" sz="1600" b="1" dirty="0">
                <a:solidFill>
                  <a:srgbClr val="002060"/>
                </a:solidFill>
              </a:rPr>
              <a:t> «Κάθε πρόσωπο έχει δικαίωμα προστασίας των δεδομένων προσωπικού χαρακτήρα που το αφορούν». </a:t>
            </a:r>
          </a:p>
          <a:p>
            <a:pPr algn="just"/>
            <a:r>
              <a:rPr lang="el-GR" sz="1600" b="1" dirty="0">
                <a:solidFill>
                  <a:srgbClr val="002060"/>
                </a:solidFill>
              </a:rPr>
              <a:t>Το άρθρο 7 του Χάρτη των Θεμελιωδών Δικαιωμάτων προβλέπει: </a:t>
            </a:r>
          </a:p>
          <a:p>
            <a:pPr marL="285750" indent="-285750" algn="just">
              <a:buFont typeface="Arial" panose="020B0604020202020204" pitchFamily="34" charset="0"/>
              <a:buChar char="•"/>
            </a:pPr>
            <a:r>
              <a:rPr lang="el-GR" sz="1600" b="1" dirty="0">
                <a:solidFill>
                  <a:srgbClr val="002060"/>
                </a:solidFill>
              </a:rPr>
              <a:t>«Κάθε πρόσωπο έχει δικαίωμα στο σεβασμό της ιδιωτικής και οικογενειακής ζωής του, της κατοικίας του και των επικοινωνιών του». </a:t>
            </a:r>
          </a:p>
          <a:p>
            <a:pPr marL="285750" indent="-285750" algn="just">
              <a:buFont typeface="Wingdings" panose="05000000000000000000" pitchFamily="2" charset="2"/>
              <a:buChar char="ü"/>
            </a:pPr>
            <a:endParaRPr lang="el-GR" sz="1600" b="1" dirty="0">
              <a:solidFill>
                <a:srgbClr val="002060"/>
              </a:solidFill>
            </a:endParaRPr>
          </a:p>
          <a:p>
            <a:pPr algn="just"/>
            <a:endParaRPr lang="el-GR" sz="1600" b="1" dirty="0">
              <a:solidFill>
                <a:srgbClr val="002060"/>
              </a:solidFill>
            </a:endParaRPr>
          </a:p>
        </p:txBody>
      </p:sp>
    </p:spTree>
    <p:extLst>
      <p:ext uri="{BB962C8B-B14F-4D97-AF65-F5344CB8AC3E}">
        <p14:creationId xmlns:p14="http://schemas.microsoft.com/office/powerpoint/2010/main" val="25097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279623"/>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207489" y="1427404"/>
            <a:ext cx="9725893" cy="1323439"/>
          </a:xfrm>
          <a:prstGeom prst="rect">
            <a:avLst/>
          </a:prstGeom>
          <a:noFill/>
        </p:spPr>
        <p:txBody>
          <a:bodyPr wrap="square" rtlCol="0">
            <a:spAutoFit/>
          </a:bodyPr>
          <a:lstStyle/>
          <a:p>
            <a:pPr marL="342900" indent="-342900" algn="just">
              <a:buFont typeface="Wingdings" panose="05000000000000000000" pitchFamily="2" charset="2"/>
              <a:buChar char="Ø"/>
            </a:pPr>
            <a:endParaRPr lang="el-GR" sz="2000" dirty="0"/>
          </a:p>
          <a:p>
            <a:pPr marL="342900" indent="-342900" algn="just">
              <a:buFont typeface="Wingdings" panose="05000000000000000000" pitchFamily="2" charset="2"/>
              <a:buChar char="Ø"/>
            </a:pPr>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a:p>
            <a:pPr algn="just"/>
            <a:endParaRPr lang="el-GR" sz="2000" dirty="0">
              <a:solidFill>
                <a:prstClr val="white"/>
              </a:solidFill>
            </a:endParaRPr>
          </a:p>
        </p:txBody>
      </p:sp>
      <p:sp>
        <p:nvSpPr>
          <p:cNvPr id="3" name="TextBox 2"/>
          <p:cNvSpPr txBox="1"/>
          <p:nvPr/>
        </p:nvSpPr>
        <p:spPr>
          <a:xfrm>
            <a:off x="2203962" y="1639330"/>
            <a:ext cx="9246633" cy="473975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sz="1600" b="1" u="sng" dirty="0">
                <a:solidFill>
                  <a:srgbClr val="002060"/>
                </a:solidFill>
              </a:rPr>
              <a:t>Γενικός Κανονισμός Προστασίας Δεδομένων (Γ.Κ.Π.Δ.)</a:t>
            </a:r>
          </a:p>
          <a:p>
            <a:pPr marL="285750" lvl="0" indent="-285750" algn="just">
              <a:lnSpc>
                <a:spcPct val="150000"/>
              </a:lnSpc>
              <a:buFont typeface="Wingdings" panose="05000000000000000000" pitchFamily="2" charset="2"/>
              <a:buChar char="v"/>
            </a:pPr>
            <a:r>
              <a:rPr lang="el-GR" sz="1600" b="1" u="sng" dirty="0">
                <a:solidFill>
                  <a:srgbClr val="002060"/>
                </a:solidFill>
              </a:rPr>
              <a:t>Οδηγία για την προστασία της ιδιωτικής ζωής στον τομέα των ηλεκτρονικών επικοινωνιών </a:t>
            </a:r>
          </a:p>
          <a:p>
            <a:pPr lvl="0" algn="just"/>
            <a:endParaRPr lang="el-GR" sz="1600" b="1" u="sng" dirty="0">
              <a:solidFill>
                <a:srgbClr val="002060"/>
              </a:solidFill>
            </a:endParaRPr>
          </a:p>
          <a:p>
            <a:pPr lvl="0" algn="just"/>
            <a:r>
              <a:rPr lang="el-GR" sz="1600" b="1" dirty="0">
                <a:solidFill>
                  <a:srgbClr val="002060"/>
                </a:solidFill>
              </a:rPr>
              <a:t>Εφαρμόζονται σε:</a:t>
            </a:r>
          </a:p>
          <a:p>
            <a:pPr marL="285750" lvl="0" indent="-285750" algn="just">
              <a:buFont typeface="Arial" panose="020B0604020202020204" pitchFamily="34" charset="0"/>
              <a:buChar char="•"/>
            </a:pPr>
            <a:r>
              <a:rPr lang="el-GR" sz="1600" b="1" dirty="0">
                <a:solidFill>
                  <a:srgbClr val="002060"/>
                </a:solidFill>
              </a:rPr>
              <a:t>Αυτοματοποιημένη και μη αυτοματοποιημένη επεξεργασία δεδομένων</a:t>
            </a:r>
          </a:p>
          <a:p>
            <a:pPr marL="285750" indent="-285750" algn="just">
              <a:buFont typeface="Arial" panose="020B0604020202020204" pitchFamily="34" charset="0"/>
              <a:buChar char="•"/>
            </a:pPr>
            <a:r>
              <a:rPr lang="el-GR" sz="1600" b="1" dirty="0">
                <a:solidFill>
                  <a:srgbClr val="002060"/>
                </a:solidFill>
              </a:rPr>
              <a:t>Ο υπεύθυνος επεξεργασίας βρίσκεται στην Ένωση, ή/και τα υποκείμενα των δεδομένων βρίσκονται στην Ένωση.</a:t>
            </a:r>
          </a:p>
          <a:p>
            <a:pPr algn="just"/>
            <a:endParaRPr lang="el-GR" sz="1600" b="1" dirty="0">
              <a:solidFill>
                <a:srgbClr val="002060"/>
              </a:solidFill>
            </a:endParaRPr>
          </a:p>
          <a:p>
            <a:pPr algn="just"/>
            <a:r>
              <a:rPr lang="el-GR" sz="1600" b="1" dirty="0">
                <a:solidFill>
                  <a:srgbClr val="002060"/>
                </a:solidFill>
              </a:rPr>
              <a:t>Δεν εφαρμόζονται σε:</a:t>
            </a:r>
          </a:p>
          <a:p>
            <a:pPr marL="285750" indent="-285750" algn="just">
              <a:buFont typeface="Arial" panose="020B0604020202020204" pitchFamily="34" charset="0"/>
              <a:buChar char="•"/>
            </a:pPr>
            <a:r>
              <a:rPr lang="el-GR" sz="1600" b="1" dirty="0">
                <a:solidFill>
                  <a:srgbClr val="002060"/>
                </a:solidFill>
              </a:rPr>
              <a:t>δραστηριότητες εκτός του δικαίου της Ένωσης,</a:t>
            </a:r>
          </a:p>
          <a:p>
            <a:pPr marL="285750" indent="-285750" algn="just">
              <a:buFont typeface="Arial" panose="020B0604020202020204" pitchFamily="34" charset="0"/>
              <a:buChar char="•"/>
            </a:pPr>
            <a:r>
              <a:rPr lang="el-GR" sz="1600" b="1" dirty="0">
                <a:solidFill>
                  <a:srgbClr val="002060"/>
                </a:solidFill>
              </a:rPr>
              <a:t>προσωπικές, οικιακές δραστηριότητες,</a:t>
            </a:r>
          </a:p>
          <a:p>
            <a:pPr marL="285750" indent="-285750" algn="just">
              <a:buFont typeface="Arial" panose="020B0604020202020204" pitchFamily="34" charset="0"/>
              <a:buChar char="•"/>
            </a:pPr>
            <a:r>
              <a:rPr lang="el-GR" sz="1600" b="1" dirty="0">
                <a:solidFill>
                  <a:srgbClr val="002060"/>
                </a:solidFill>
              </a:rPr>
              <a:t>περιπτώσεις πρόληψης, διερεύνησης, ανίχνευσης, δίωξης ποινικών αδικημάτων από τις αρμόδιες αρχές και στη συνεργασία μεταξύ αστυνομικών, διοικητικών και δικαστικών αρχών.</a:t>
            </a:r>
          </a:p>
          <a:p>
            <a:pPr marL="285750" lvl="0" indent="-285750" algn="just">
              <a:buFont typeface="Arial" panose="020B0604020202020204" pitchFamily="34" charset="0"/>
              <a:buChar char="•"/>
            </a:pPr>
            <a:endParaRPr lang="el-GR" sz="1600" b="1" dirty="0">
              <a:solidFill>
                <a:srgbClr val="002060"/>
              </a:solidFill>
            </a:endParaRPr>
          </a:p>
          <a:p>
            <a:pPr algn="just"/>
            <a:endParaRPr lang="el-GR" sz="1600" b="1" u="sng" dirty="0">
              <a:solidFill>
                <a:srgbClr val="002060"/>
              </a:solidFill>
            </a:endParaRPr>
          </a:p>
        </p:txBody>
      </p:sp>
    </p:spTree>
    <p:extLst>
      <p:ext uri="{BB962C8B-B14F-4D97-AF65-F5344CB8AC3E}">
        <p14:creationId xmlns:p14="http://schemas.microsoft.com/office/powerpoint/2010/main" val="213104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a:bodyPr>
          <a:lstStyle/>
          <a:p>
            <a:pPr algn="ctr"/>
            <a:r>
              <a:rPr lang="en-US" sz="2800" b="1" dirty="0">
                <a:solidFill>
                  <a:schemeClr val="tx2">
                    <a:lumMod val="20000"/>
                    <a:lumOff val="80000"/>
                  </a:schemeClr>
                </a:solidFill>
              </a:rPr>
              <a:t>IDEA –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TextBox 2"/>
          <p:cNvSpPr txBox="1"/>
          <p:nvPr/>
        </p:nvSpPr>
        <p:spPr>
          <a:xfrm>
            <a:off x="2625713" y="1524000"/>
            <a:ext cx="8660124" cy="4278094"/>
          </a:xfrm>
          <a:prstGeom prst="rect">
            <a:avLst/>
          </a:prstGeom>
          <a:noFill/>
        </p:spPr>
        <p:txBody>
          <a:bodyPr wrap="square" rtlCol="0">
            <a:spAutoFit/>
          </a:bodyPr>
          <a:lstStyle/>
          <a:p>
            <a:pPr algn="just"/>
            <a:r>
              <a:rPr lang="el-GR" sz="1600" b="1" u="sng" dirty="0">
                <a:solidFill>
                  <a:srgbClr val="002060"/>
                </a:solidFill>
              </a:rPr>
              <a:t>Γ.Κ.Π.Δ. – Ορισμοί</a:t>
            </a:r>
          </a:p>
          <a:p>
            <a:pPr algn="just"/>
            <a:endParaRPr lang="el-GR" sz="1600" b="1" u="sng" dirty="0">
              <a:solidFill>
                <a:srgbClr val="002060"/>
              </a:solidFill>
            </a:endParaRPr>
          </a:p>
          <a:p>
            <a:pPr marL="285750" indent="-285750" algn="just">
              <a:buFont typeface="Wingdings" panose="05000000000000000000" pitchFamily="2" charset="2"/>
              <a:buChar char="Ø"/>
            </a:pPr>
            <a:r>
              <a:rPr lang="el-GR" sz="1600" b="1" dirty="0">
                <a:solidFill>
                  <a:srgbClr val="002060"/>
                </a:solidFill>
              </a:rPr>
              <a:t>Δεδομένα προσωπικού χαρακτήρα,     </a:t>
            </a:r>
          </a:p>
          <a:p>
            <a:pPr marL="285750" indent="-285750" algn="just">
              <a:buFont typeface="Wingdings" panose="05000000000000000000" pitchFamily="2" charset="2"/>
              <a:buChar char="Ø"/>
            </a:pPr>
            <a:r>
              <a:rPr lang="el-GR" sz="1600" b="1" dirty="0">
                <a:solidFill>
                  <a:srgbClr val="002060"/>
                </a:solidFill>
              </a:rPr>
              <a:t>Επεξεργασία,</a:t>
            </a:r>
          </a:p>
          <a:p>
            <a:pPr marL="285750" indent="-285750" algn="just">
              <a:buFont typeface="Wingdings" panose="05000000000000000000" pitchFamily="2" charset="2"/>
              <a:buChar char="Ø"/>
            </a:pPr>
            <a:r>
              <a:rPr lang="el-GR" sz="1600" b="1" dirty="0">
                <a:solidFill>
                  <a:srgbClr val="002060"/>
                </a:solidFill>
              </a:rPr>
              <a:t>Κατάρτιση προφίλ,</a:t>
            </a:r>
          </a:p>
          <a:p>
            <a:pPr marL="285750" indent="-285750" algn="just">
              <a:buFont typeface="Wingdings" panose="05000000000000000000" pitchFamily="2" charset="2"/>
              <a:buChar char="Ø"/>
            </a:pPr>
            <a:r>
              <a:rPr lang="el-GR" sz="1600" b="1" dirty="0">
                <a:solidFill>
                  <a:srgbClr val="002060"/>
                </a:solidFill>
              </a:rPr>
              <a:t>Περιορισμός επεξεργασίας,</a:t>
            </a:r>
          </a:p>
          <a:p>
            <a:pPr marL="285750" indent="-285750" algn="just">
              <a:buFont typeface="Wingdings" panose="05000000000000000000" pitchFamily="2" charset="2"/>
              <a:buChar char="Ø"/>
            </a:pPr>
            <a:r>
              <a:rPr lang="el-GR" sz="1600" b="1" dirty="0">
                <a:solidFill>
                  <a:srgbClr val="002060"/>
                </a:solidFill>
              </a:rPr>
              <a:t>Ψευδωνυμοποίηση,</a:t>
            </a:r>
          </a:p>
          <a:p>
            <a:pPr marL="285750" indent="-285750" algn="just">
              <a:buFont typeface="Wingdings" panose="05000000000000000000" pitchFamily="2" charset="2"/>
              <a:buChar char="Ø"/>
            </a:pPr>
            <a:r>
              <a:rPr lang="el-GR" sz="1600" b="1" dirty="0">
                <a:solidFill>
                  <a:srgbClr val="002060"/>
                </a:solidFill>
              </a:rPr>
              <a:t>Σύστημα αρχειοθέτησης,</a:t>
            </a:r>
          </a:p>
          <a:p>
            <a:pPr marL="285750" indent="-285750" algn="just">
              <a:buFont typeface="Wingdings" panose="05000000000000000000" pitchFamily="2" charset="2"/>
              <a:buChar char="Ø"/>
            </a:pPr>
            <a:r>
              <a:rPr lang="el-GR" sz="1600" b="1" dirty="0">
                <a:solidFill>
                  <a:srgbClr val="002060"/>
                </a:solidFill>
              </a:rPr>
              <a:t>Υπεύθυνος επεξεργασίας,</a:t>
            </a:r>
          </a:p>
          <a:p>
            <a:pPr marL="285750" indent="-285750" algn="just">
              <a:buFont typeface="Wingdings" panose="05000000000000000000" pitchFamily="2" charset="2"/>
              <a:buChar char="Ø"/>
            </a:pPr>
            <a:r>
              <a:rPr lang="el-GR" sz="1600" b="1" dirty="0">
                <a:solidFill>
                  <a:srgbClr val="002060"/>
                </a:solidFill>
              </a:rPr>
              <a:t>Εκτελών την επεξεργασία,</a:t>
            </a:r>
          </a:p>
          <a:p>
            <a:pPr marL="285750" indent="-285750" algn="just">
              <a:buFont typeface="Wingdings" panose="05000000000000000000" pitchFamily="2" charset="2"/>
              <a:buChar char="Ø"/>
            </a:pPr>
            <a:r>
              <a:rPr lang="el-GR" sz="1600" b="1" dirty="0">
                <a:solidFill>
                  <a:srgbClr val="002060"/>
                </a:solidFill>
              </a:rPr>
              <a:t>Αποδέκτης,</a:t>
            </a:r>
          </a:p>
          <a:p>
            <a:pPr marL="285750" indent="-285750" algn="just">
              <a:buFont typeface="Wingdings" panose="05000000000000000000" pitchFamily="2" charset="2"/>
              <a:buChar char="Ø"/>
            </a:pPr>
            <a:r>
              <a:rPr lang="el-GR" sz="1600" b="1" dirty="0">
                <a:solidFill>
                  <a:srgbClr val="002060"/>
                </a:solidFill>
              </a:rPr>
              <a:t>Συγκατάθεση του υποκειμένου δεδομένων,</a:t>
            </a:r>
          </a:p>
          <a:p>
            <a:pPr marL="285750" indent="-285750" algn="just">
              <a:buFont typeface="Wingdings" panose="05000000000000000000" pitchFamily="2" charset="2"/>
              <a:buChar char="Ø"/>
            </a:pPr>
            <a:r>
              <a:rPr lang="el-GR" sz="1600" b="1" dirty="0">
                <a:solidFill>
                  <a:srgbClr val="002060"/>
                </a:solidFill>
              </a:rPr>
              <a:t>Παραβίαση δεδομένων προσωπικού χαρακτήρα,</a:t>
            </a:r>
          </a:p>
          <a:p>
            <a:pPr marL="285750" indent="-285750" algn="just">
              <a:buFont typeface="Wingdings" panose="05000000000000000000" pitchFamily="2" charset="2"/>
              <a:buChar char="Ø"/>
            </a:pPr>
            <a:r>
              <a:rPr lang="el-GR" sz="1600" b="1" dirty="0">
                <a:solidFill>
                  <a:srgbClr val="002060"/>
                </a:solidFill>
              </a:rPr>
              <a:t>Γενετικά δεδομένα,</a:t>
            </a:r>
          </a:p>
          <a:p>
            <a:pPr marL="285750" indent="-285750" algn="just">
              <a:buFont typeface="Wingdings" panose="05000000000000000000" pitchFamily="2" charset="2"/>
              <a:buChar char="Ø"/>
            </a:pPr>
            <a:r>
              <a:rPr lang="el-GR" sz="1600" b="1" dirty="0">
                <a:solidFill>
                  <a:srgbClr val="002060"/>
                </a:solidFill>
              </a:rPr>
              <a:t>Βιομετρικά δεδομένα,</a:t>
            </a:r>
          </a:p>
          <a:p>
            <a:pPr marL="285750" indent="-285750" algn="just">
              <a:buFont typeface="Wingdings" panose="05000000000000000000" pitchFamily="2" charset="2"/>
              <a:buChar char="Ø"/>
            </a:pPr>
            <a:r>
              <a:rPr lang="el-GR" sz="1600" b="1" dirty="0">
                <a:solidFill>
                  <a:srgbClr val="002060"/>
                </a:solidFill>
              </a:rPr>
              <a:t>Δεδομένα που αφορούν την υγεία</a:t>
            </a:r>
          </a:p>
          <a:p>
            <a:pPr marL="285750" indent="-285750" algn="just">
              <a:buFont typeface="Wingdings" panose="05000000000000000000" pitchFamily="2" charset="2"/>
              <a:buChar char="Ø"/>
            </a:pPr>
            <a:endParaRPr lang="el-GR" sz="1600" b="1" dirty="0">
              <a:solidFill>
                <a:srgbClr val="002060"/>
              </a:solidFill>
            </a:endParaRPr>
          </a:p>
        </p:txBody>
      </p:sp>
    </p:spTree>
    <p:extLst>
      <p:ext uri="{BB962C8B-B14F-4D97-AF65-F5344CB8AC3E}">
        <p14:creationId xmlns:p14="http://schemas.microsoft.com/office/powerpoint/2010/main" val="1548356052"/>
      </p:ext>
    </p:extLst>
  </p:cSld>
  <p:clrMapOvr>
    <a:masterClrMapping/>
  </p:clrMapOvr>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Τομή">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750</TotalTime>
  <Words>3073</Words>
  <Application>Microsoft Office PowerPoint</Application>
  <PresentationFormat>Ευρεία οθόνη</PresentationFormat>
  <Paragraphs>464</Paragraphs>
  <Slides>46</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46</vt:i4>
      </vt:variant>
    </vt:vector>
  </HeadingPairs>
  <TitlesOfParts>
    <vt:vector size="56" baseType="lpstr">
      <vt:lpstr>Aptos</vt:lpstr>
      <vt:lpstr>Arial</vt:lpstr>
      <vt:lpstr>Calibri</vt:lpstr>
      <vt:lpstr>Century Gothic</vt:lpstr>
      <vt:lpstr>Courier New</vt:lpstr>
      <vt:lpstr>Symbol</vt:lpstr>
      <vt:lpstr>Times New Roman</vt:lpstr>
      <vt:lpstr>Wingdings</vt:lpstr>
      <vt:lpstr>Wingdings 3</vt:lpstr>
      <vt:lpstr>Τομή</vt:lpstr>
      <vt:lpstr>Παρουσίαση του PowerPoint</vt:lpstr>
      <vt:lpstr>IDEA –  ΠΡΟΣΤΑΣΙΑ ΠΡΟΣΩΠΙΚΩΝ ΔΕΔΟΜΕΝΩΝ</vt:lpstr>
      <vt:lpstr>IDEA –  ΠΡΟΣΤΑΣΙΑ ΠΡΟΣΩΠΙΚΩΝ ΔΕΔΟΜΕΝΩΝ</vt:lpstr>
      <vt:lpstr>IDEA –  ΠΡΟΣΤΑΣΙΑ ΠΡΟΣΩΠΙΚΩΝ ΔΕΔΟΜΕΝΩΝ</vt:lpstr>
      <vt:lpstr>IDEA  Increasing Digital Environment Abilities – Βελτίωση Ψηφιακών Ικανοτήτων </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ΠΡΟΣΤΑΣΙΑ ΑΝΗΛΙΚΩΝ</vt:lpstr>
      <vt:lpstr>IDEA –  ΠΡΟΣΤΑΣΙΑ ΑΝΗΛΙΚΩΝ</vt:lpstr>
      <vt:lpstr>IDEA –  ΠΡΟΣΤΑΣΙΑ ΑΝΗΛΙΚΩΝ</vt:lpstr>
      <vt:lpstr>IDEA –  ΠΡΟΣΤΑΣΙΑ ΑΝΗΛΙΚΩΝ</vt:lpstr>
      <vt:lpstr>IDEA –  προστασια ανηλικων </vt:lpstr>
      <vt:lpstr>IDEA </vt:lpstr>
      <vt:lpstr>IDEA</vt:lpstr>
      <vt:lpstr>IDEA –  προστασια ανηλικων</vt:lpstr>
      <vt:lpstr>IDEA –  ΠΡΟΣΤΑΣΙΑ ΠΡΟΣΩΠΙΚΩΝ ΔΕΔΟΜΕΝΩΝ</vt:lpstr>
      <vt:lpstr>IDEA –  ΠΡΟΣΤΑΣΙΑ ΠΡΟΣΩΠΙΚΩΝ ΔΕΔΟΜΕΝΩΝ</vt:lpstr>
      <vt:lpstr>IDEA –  ΠΡΟΣΤΑΣΙΑ ΠΡΟΣΩΠΙΚΩΝ ΔΕΔΟΜΕΝΩΝ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Kepka Meetings</cp:lastModifiedBy>
  <cp:revision>70</cp:revision>
  <cp:lastPrinted>2026-05-07T09:06:07Z</cp:lastPrinted>
  <dcterms:created xsi:type="dcterms:W3CDTF">2025-11-18T09:25:14Z</dcterms:created>
  <dcterms:modified xsi:type="dcterms:W3CDTF">2026-05-28T07:57:59Z</dcterms:modified>
</cp:coreProperties>
</file>