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9" r:id="rId2"/>
    <p:sldId id="294" r:id="rId3"/>
    <p:sldId id="295" r:id="rId4"/>
    <p:sldId id="296" r:id="rId5"/>
    <p:sldId id="297" r:id="rId6"/>
    <p:sldId id="298" r:id="rId7"/>
    <p:sldId id="260" r:id="rId8"/>
    <p:sldId id="262" r:id="rId9"/>
    <p:sldId id="265" r:id="rId10"/>
    <p:sldId id="267" r:id="rId11"/>
    <p:sldId id="264" r:id="rId12"/>
    <p:sldId id="268" r:id="rId13"/>
    <p:sldId id="269" r:id="rId14"/>
    <p:sldId id="276" r:id="rId15"/>
    <p:sldId id="274" r:id="rId16"/>
    <p:sldId id="273" r:id="rId17"/>
    <p:sldId id="272" r:id="rId18"/>
    <p:sldId id="277" r:id="rId19"/>
    <p:sldId id="280" r:id="rId20"/>
    <p:sldId id="299" r:id="rId21"/>
    <p:sldId id="279" r:id="rId22"/>
    <p:sldId id="286" r:id="rId23"/>
    <p:sldId id="289" r:id="rId24"/>
    <p:sldId id="288" r:id="rId25"/>
    <p:sldId id="292" r:id="rId26"/>
    <p:sldId id="287" r:id="rId27"/>
    <p:sldId id="290" r:id="rId28"/>
    <p:sldId id="291" r:id="rId29"/>
    <p:sldId id="293" r:id="rId30"/>
    <p:sldId id="284" r:id="rId31"/>
    <p:sldId id="285" r:id="rId32"/>
    <p:sldId id="278" r:id="rId33"/>
    <p:sldId id="283"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A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48" y="1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09EEB-6E82-4FE6-9A83-0BE70372693C}" type="datetimeFigureOut">
              <a:rPr lang="el-GR" smtClean="0"/>
              <a:t>19/12/2025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E7E8E-0045-4F2E-B28C-E9918A5EF213}" type="slidenum">
              <a:rPr lang="el-GR" smtClean="0"/>
              <a:t>‹#›</a:t>
            </a:fld>
            <a:endParaRPr lang="el-GR"/>
          </a:p>
        </p:txBody>
      </p:sp>
    </p:spTree>
    <p:extLst>
      <p:ext uri="{BB962C8B-B14F-4D97-AF65-F5344CB8AC3E}">
        <p14:creationId xmlns:p14="http://schemas.microsoft.com/office/powerpoint/2010/main" val="296888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F1E7E8E-0045-4F2E-B28C-E9918A5EF213}" type="slidenum">
              <a:rPr lang="el-GR" smtClean="0"/>
              <a:t>30</a:t>
            </a:fld>
            <a:endParaRPr lang="el-GR"/>
          </a:p>
        </p:txBody>
      </p:sp>
    </p:spTree>
    <p:extLst>
      <p:ext uri="{BB962C8B-B14F-4D97-AF65-F5344CB8AC3E}">
        <p14:creationId xmlns:p14="http://schemas.microsoft.com/office/powerpoint/2010/main" val="78171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19/12/2025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26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A7489AAA-B33B-44C9-851A-92C790F0AFEE}" type="datetimeFigureOut">
              <a:rPr lang="el-GR" smtClean="0"/>
              <a:t>19/12/2025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3835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19/12/2025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2843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19/12/2025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81891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19/12/2025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41762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19/12/2025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2552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19/12/2025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2381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19/12/2025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808322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19/12/2025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1325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7489AAA-B33B-44C9-851A-92C790F0AFEE}" type="datetimeFigureOut">
              <a:rPr lang="el-GR" smtClean="0"/>
              <a:t>19/12/2025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33818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7489AAA-B33B-44C9-851A-92C790F0AFEE}" type="datetimeFigureOut">
              <a:rPr lang="el-GR" smtClean="0"/>
              <a:t>19/12/2025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84218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7489AAA-B33B-44C9-851A-92C790F0AFEE}" type="datetimeFigureOut">
              <a:rPr lang="el-GR" smtClean="0"/>
              <a:t>19/12/2025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50259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7489AAA-B33B-44C9-851A-92C790F0AFEE}" type="datetimeFigureOut">
              <a:rPr lang="el-GR" smtClean="0"/>
              <a:t>19/12/2025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23718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7489AAA-B33B-44C9-851A-92C790F0AFEE}" type="datetimeFigureOut">
              <a:rPr lang="el-GR" smtClean="0"/>
              <a:t>19/12/2025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264511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89AAA-B33B-44C9-851A-92C790F0AFEE}" type="datetimeFigureOut">
              <a:rPr lang="el-GR" smtClean="0"/>
              <a:t>19/12/2025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05271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7489AAA-B33B-44C9-851A-92C790F0AFEE}" type="datetimeFigureOut">
              <a:rPr lang="el-GR" smtClean="0"/>
              <a:t>19/12/2025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403734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7489AAA-B33B-44C9-851A-92C790F0AFEE}" type="datetimeFigureOut">
              <a:rPr lang="el-GR" smtClean="0"/>
              <a:t>19/12/2025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50C8-1E1B-4B37-BCB7-963EA8F68D09}" type="slidenum">
              <a:rPr lang="el-GR" smtClean="0"/>
              <a:t>‹#›</a:t>
            </a:fld>
            <a:endParaRPr lang="el-GR"/>
          </a:p>
        </p:txBody>
      </p:sp>
    </p:spTree>
    <p:extLst>
      <p:ext uri="{BB962C8B-B14F-4D97-AF65-F5344CB8AC3E}">
        <p14:creationId xmlns:p14="http://schemas.microsoft.com/office/powerpoint/2010/main" val="372521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7489AAA-B33B-44C9-851A-92C790F0AFEE}" type="datetimeFigureOut">
              <a:rPr lang="el-GR" smtClean="0"/>
              <a:t>19/12/2025</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AE050C8-1E1B-4B37-BCB7-963EA8F68D09}" type="slidenum">
              <a:rPr lang="el-GR" smtClean="0"/>
              <a:t>‹#›</a:t>
            </a:fld>
            <a:endParaRPr lang="el-GR"/>
          </a:p>
        </p:txBody>
      </p:sp>
    </p:spTree>
    <p:extLst>
      <p:ext uri="{BB962C8B-B14F-4D97-AF65-F5344CB8AC3E}">
        <p14:creationId xmlns:p14="http://schemas.microsoft.com/office/powerpoint/2010/main" val="32114767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enjoylegal.gr/plirofories/"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kepka.org/" TargetMode="External"/><Relationship Id="rId5" Type="http://schemas.openxmlformats.org/officeDocument/2006/relationships/hyperlink" Target="https://www.dpa.gr/"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gif"/></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9142" y="1594687"/>
            <a:ext cx="3121210" cy="2343000"/>
          </a:xfrm>
        </p:spPr>
      </p:pic>
      <p:sp>
        <p:nvSpPr>
          <p:cNvPr id="3" name="TextBox 2"/>
          <p:cNvSpPr txBox="1"/>
          <p:nvPr/>
        </p:nvSpPr>
        <p:spPr>
          <a:xfrm>
            <a:off x="2117124" y="5074508"/>
            <a:ext cx="8995719" cy="1077218"/>
          </a:xfrm>
          <a:prstGeom prst="rect">
            <a:avLst/>
          </a:prstGeom>
          <a:noFill/>
        </p:spPr>
        <p:txBody>
          <a:bodyPr wrap="square" rtlCol="0">
            <a:spAutoFit/>
          </a:bodyPr>
          <a:lstStyle/>
          <a:p>
            <a:r>
              <a:rPr lang="el-GR" sz="3200" b="1" dirty="0" smtClean="0"/>
              <a:t>ΠΡΟΣΤΑΣΙΑ ΠΡΟΣΩΠΙΚΩΝ ΔΕΔΟΜΕΝΩΝ</a:t>
            </a:r>
          </a:p>
          <a:p>
            <a:endParaRPr lang="el-GR" sz="3200" b="1"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644" y="1594687"/>
            <a:ext cx="2179594" cy="2372945"/>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1259" y="2384414"/>
            <a:ext cx="3797000" cy="796948"/>
          </a:xfrm>
          <a:prstGeom prst="rect">
            <a:avLst/>
          </a:prstGeom>
        </p:spPr>
      </p:pic>
    </p:spTree>
    <p:extLst>
      <p:ext uri="{BB962C8B-B14F-4D97-AF65-F5344CB8AC3E}">
        <p14:creationId xmlns:p14="http://schemas.microsoft.com/office/powerpoint/2010/main" val="2825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fontScale="90000"/>
          </a:bodyPr>
          <a:lstStyle/>
          <a:p>
            <a:pPr algn="ctr"/>
            <a:r>
              <a:rPr lang="en-US" sz="3200" b="1" dirty="0" smtClean="0">
                <a:solidFill>
                  <a:schemeClr val="tx2">
                    <a:lumMod val="20000"/>
                    <a:lumOff val="80000"/>
                  </a:schemeClr>
                </a:solidFill>
              </a:rPr>
              <a:t>IDEA – </a:t>
            </a:r>
            <a:r>
              <a:rPr lang="el-GR" sz="3200" b="1" dirty="0" smtClean="0">
                <a:solidFill>
                  <a:schemeClr val="tx2">
                    <a:lumMod val="20000"/>
                    <a:lumOff val="80000"/>
                  </a:schemeClr>
                </a:solidFill>
              </a:rPr>
              <a:t/>
            </a:r>
            <a:br>
              <a:rPr lang="el-GR" sz="3200" b="1" dirty="0" smtClean="0">
                <a:solidFill>
                  <a:schemeClr val="tx2">
                    <a:lumMod val="20000"/>
                    <a:lumOff val="80000"/>
                  </a:schemeClr>
                </a:solidFill>
              </a:rPr>
            </a:br>
            <a:r>
              <a:rPr lang="el-GR" sz="3200" b="1" dirty="0"/>
              <a:t>ΠΡΟΣΤΑΣΙΑ </a:t>
            </a:r>
            <a:r>
              <a:rPr lang="el-GR" sz="3100" b="1" dirty="0"/>
              <a:t>ΠΡΟΣΩΠΙΚΩΝ </a:t>
            </a:r>
            <a:r>
              <a:rPr lang="el-GR" sz="3200" b="1" dirty="0"/>
              <a:t>ΔΕΔΟΜΕΝΩΝ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TextBox 2"/>
          <p:cNvSpPr txBox="1"/>
          <p:nvPr/>
        </p:nvSpPr>
        <p:spPr>
          <a:xfrm>
            <a:off x="2232455" y="1359243"/>
            <a:ext cx="9803028" cy="4939814"/>
          </a:xfrm>
          <a:prstGeom prst="rect">
            <a:avLst/>
          </a:prstGeom>
          <a:noFill/>
        </p:spPr>
        <p:txBody>
          <a:bodyPr wrap="square" rtlCol="0">
            <a:spAutoFit/>
          </a:bodyPr>
          <a:lstStyle/>
          <a:p>
            <a:pPr algn="just"/>
            <a:r>
              <a:rPr lang="el-GR" b="1" dirty="0" smtClean="0">
                <a:solidFill>
                  <a:srgbClr val="002060"/>
                </a:solidFill>
              </a:rPr>
              <a:t>Ας ελέγξουμε τις γνώσεις μας!</a:t>
            </a:r>
          </a:p>
          <a:p>
            <a:pPr algn="just">
              <a:lnSpc>
                <a:spcPct val="150000"/>
              </a:lnSpc>
            </a:pPr>
            <a:endParaRPr lang="el-GR" b="1" dirty="0">
              <a:solidFill>
                <a:srgbClr val="002060"/>
              </a:solidFill>
            </a:endParaRPr>
          </a:p>
          <a:p>
            <a:pPr marL="285750" indent="-285750" algn="just">
              <a:lnSpc>
                <a:spcPct val="150000"/>
              </a:lnSpc>
              <a:buFont typeface="Arial" panose="020B0604020202020204" pitchFamily="34" charset="0"/>
              <a:buChar char="•"/>
            </a:pPr>
            <a:r>
              <a:rPr lang="el-GR" b="1" dirty="0" smtClean="0">
                <a:solidFill>
                  <a:srgbClr val="002060"/>
                </a:solidFill>
              </a:rPr>
              <a:t>Η </a:t>
            </a:r>
            <a:r>
              <a:rPr lang="el-GR" b="1" dirty="0">
                <a:solidFill>
                  <a:srgbClr val="002060"/>
                </a:solidFill>
              </a:rPr>
              <a:t>προστασία των φυσικών προσώπων όσον  αφορά την ορθότητα των προσωπικών δεδομένων αποτελεί ένα θεμελιώδες δικαίωμα στην Ε.Ε. </a:t>
            </a:r>
          </a:p>
          <a:p>
            <a:pPr marL="285750" indent="-285750" algn="just">
              <a:lnSpc>
                <a:spcPct val="150000"/>
              </a:lnSpc>
              <a:buFont typeface="Arial" panose="020B0604020202020204" pitchFamily="34" charset="0"/>
              <a:buChar char="•"/>
            </a:pPr>
            <a:endParaRPr lang="el-GR" b="1" dirty="0" smtClean="0">
              <a:solidFill>
                <a:srgbClr val="002060"/>
              </a:solidFill>
            </a:endParaRPr>
          </a:p>
          <a:p>
            <a:pPr marL="285750" indent="-285750" algn="just">
              <a:lnSpc>
                <a:spcPct val="150000"/>
              </a:lnSpc>
              <a:buFont typeface="Arial" panose="020B0604020202020204" pitchFamily="34" charset="0"/>
              <a:buChar char="•"/>
            </a:pPr>
            <a:endParaRPr lang="el-GR" b="1" dirty="0">
              <a:solidFill>
                <a:srgbClr val="002060"/>
              </a:solidFill>
            </a:endParaRPr>
          </a:p>
          <a:p>
            <a:pPr marL="285750" indent="-285750" algn="just">
              <a:lnSpc>
                <a:spcPct val="150000"/>
              </a:lnSpc>
              <a:buFont typeface="Arial" panose="020B0604020202020204" pitchFamily="34" charset="0"/>
              <a:buChar char="•"/>
            </a:pPr>
            <a:r>
              <a:rPr lang="el-GR" b="1" dirty="0" smtClean="0">
                <a:solidFill>
                  <a:srgbClr val="002060"/>
                </a:solidFill>
              </a:rPr>
              <a:t>Τα </a:t>
            </a:r>
            <a:r>
              <a:rPr lang="el-GR" b="1" dirty="0">
                <a:solidFill>
                  <a:srgbClr val="002060"/>
                </a:solidFill>
              </a:rPr>
              <a:t>βιομετρικά δεδομένα αφορούν την επεξεργασία δεδομένων προσωπικού χαρακτήρα κατά τέτοιο τρόπο, ώστε να μη μπορούν να αποδοθούν σε συγκεκριμένο υποκείμενο.  </a:t>
            </a:r>
            <a:endParaRPr lang="el-GR" b="1" dirty="0" smtClean="0">
              <a:solidFill>
                <a:srgbClr val="002060"/>
              </a:solidFill>
            </a:endParaRPr>
          </a:p>
          <a:p>
            <a:pPr marL="285750" indent="-285750" algn="just">
              <a:lnSpc>
                <a:spcPct val="150000"/>
              </a:lnSpc>
              <a:buFont typeface="Arial" panose="020B0604020202020204" pitchFamily="34" charset="0"/>
              <a:buChar char="•"/>
            </a:pPr>
            <a:endParaRPr lang="el-GR" b="1" dirty="0">
              <a:solidFill>
                <a:srgbClr val="002060"/>
              </a:solidFill>
            </a:endParaRPr>
          </a:p>
          <a:p>
            <a:pPr marL="285750" indent="-285750" algn="ctr">
              <a:lnSpc>
                <a:spcPct val="150000"/>
              </a:lnSpc>
              <a:buFont typeface="Arial" panose="020B0604020202020204" pitchFamily="34" charset="0"/>
              <a:buChar char="•"/>
            </a:pPr>
            <a:endParaRPr lang="el-GR" b="1" dirty="0" smtClean="0">
              <a:solidFill>
                <a:srgbClr val="002060"/>
              </a:solidFill>
            </a:endParaRPr>
          </a:p>
          <a:p>
            <a:pPr algn="ctr">
              <a:lnSpc>
                <a:spcPct val="150000"/>
              </a:lnSpc>
            </a:pPr>
            <a:r>
              <a:rPr lang="el-GR" b="1" dirty="0" smtClean="0">
                <a:solidFill>
                  <a:srgbClr val="002060"/>
                </a:solidFill>
              </a:rPr>
              <a:t>Ισχύουν τα παραπάνω;</a:t>
            </a:r>
            <a:endParaRPr lang="el-GR" dirty="0"/>
          </a:p>
        </p:txBody>
      </p:sp>
    </p:spTree>
    <p:extLst>
      <p:ext uri="{BB962C8B-B14F-4D97-AF65-F5344CB8AC3E}">
        <p14:creationId xmlns:p14="http://schemas.microsoft.com/office/powerpoint/2010/main" val="340527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997527"/>
          </a:xfrm>
        </p:spPr>
        <p:txBody>
          <a:bodyPr>
            <a:norm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7" y="5606473"/>
            <a:ext cx="2170545" cy="868218"/>
          </a:xfrm>
          <a:prstGeom prst="rect">
            <a:avLst/>
          </a:prstGeom>
        </p:spPr>
      </p:pic>
      <p:sp>
        <p:nvSpPr>
          <p:cNvPr id="7" name="TextBox 6"/>
          <p:cNvSpPr txBox="1"/>
          <p:nvPr/>
        </p:nvSpPr>
        <p:spPr>
          <a:xfrm>
            <a:off x="2155972" y="1333851"/>
            <a:ext cx="9795884" cy="1026090"/>
          </a:xfrm>
          <a:prstGeom prst="rect">
            <a:avLst/>
          </a:prstGeom>
          <a:noFill/>
        </p:spPr>
        <p:txBody>
          <a:bodyPr wrap="square" rtlCol="0">
            <a:spAutoFit/>
          </a:bodyPr>
          <a:lstStyle/>
          <a:p>
            <a:pPr algn="ctr"/>
            <a:r>
              <a:rPr lang="el-GR" sz="2000" b="1" dirty="0">
                <a:solidFill>
                  <a:srgbClr val="002060"/>
                </a:solidFill>
              </a:rPr>
              <a:t>Ώρα να ξεμουδιάσουμε</a:t>
            </a:r>
            <a:r>
              <a:rPr lang="el-GR" sz="2000" b="1" dirty="0" smtClean="0">
                <a:solidFill>
                  <a:srgbClr val="002060"/>
                </a:solidFill>
              </a:rPr>
              <a:t>!</a:t>
            </a:r>
            <a:endParaRPr lang="el-GR" sz="2000" b="1" dirty="0">
              <a:solidFill>
                <a:srgbClr val="002060"/>
              </a:solidFill>
            </a:endParaRPr>
          </a:p>
          <a:p>
            <a:pPr algn="ctr"/>
            <a:endParaRPr lang="el-GR" sz="2000" b="1" dirty="0">
              <a:solidFill>
                <a:srgbClr val="002060"/>
              </a:solidFill>
            </a:endParaRPr>
          </a:p>
          <a:p>
            <a:pPr algn="ctr"/>
            <a:r>
              <a:rPr lang="el-GR" sz="2000" b="1" dirty="0">
                <a:solidFill>
                  <a:srgbClr val="002060"/>
                </a:solidFill>
              </a:rPr>
              <a:t>Βρείτε ένα </a:t>
            </a:r>
            <a:r>
              <a:rPr lang="el-GR" sz="2000" b="1" dirty="0" smtClean="0">
                <a:solidFill>
                  <a:srgbClr val="002060"/>
                </a:solidFill>
              </a:rPr>
              <a:t>μπλε </a:t>
            </a:r>
            <a:r>
              <a:rPr lang="el-GR" sz="2000" b="1" dirty="0">
                <a:solidFill>
                  <a:srgbClr val="002060"/>
                </a:solidFill>
              </a:rPr>
              <a:t>αντικείμενο μέσα στον χώρο.</a:t>
            </a:r>
          </a:p>
        </p:txBody>
      </p:sp>
      <p:sp>
        <p:nvSpPr>
          <p:cNvPr id="3" name="TextBox 2"/>
          <p:cNvSpPr txBox="1"/>
          <p:nvPr/>
        </p:nvSpPr>
        <p:spPr>
          <a:xfrm>
            <a:off x="5201321" y="2090171"/>
            <a:ext cx="9864437" cy="1477328"/>
          </a:xfrm>
          <a:prstGeom prst="rect">
            <a:avLst/>
          </a:prstGeom>
          <a:noFill/>
        </p:spPr>
        <p:txBody>
          <a:bodyPr wrap="square" rtlCol="0">
            <a:spAutoFit/>
          </a:bodyPr>
          <a:lstStyle/>
          <a:p>
            <a:pPr marL="285750" indent="-285750" algn="just">
              <a:buFont typeface="Wingdings" panose="05000000000000000000" pitchFamily="2" charset="2"/>
              <a:buChar char="ü"/>
            </a:pPr>
            <a:endParaRPr lang="el-GR" b="1" dirty="0" smtClean="0">
              <a:solidFill>
                <a:srgbClr val="002060"/>
              </a:solidFill>
            </a:endParaRPr>
          </a:p>
          <a:p>
            <a:pPr marL="285750" indent="-285750" algn="just">
              <a:buFont typeface="Wingdings" panose="05000000000000000000" pitchFamily="2" charset="2"/>
              <a:buChar char="ü"/>
            </a:pPr>
            <a:endParaRPr lang="el-GR" b="1" dirty="0" smtClean="0">
              <a:solidFill>
                <a:srgbClr val="002060"/>
              </a:solidFill>
            </a:endParaRPr>
          </a:p>
          <a:p>
            <a:pPr marL="285750" indent="-285750" algn="just">
              <a:buFont typeface="Wingdings" panose="05000000000000000000" pitchFamily="2" charset="2"/>
              <a:buChar char="ü"/>
            </a:pPr>
            <a:endParaRPr lang="el-GR" b="1" dirty="0" smtClean="0"/>
          </a:p>
          <a:p>
            <a:pPr marL="285750" indent="-285750" algn="just">
              <a:buFont typeface="Wingdings" panose="05000000000000000000" pitchFamily="2" charset="2"/>
              <a:buChar char="ü"/>
            </a:pPr>
            <a:endParaRPr lang="el-GR" b="1" dirty="0" smtClean="0">
              <a:effectLst/>
            </a:endParaRPr>
          </a:p>
          <a:p>
            <a:pPr marL="285750" indent="-285750">
              <a:buFont typeface="Wingdings" panose="05000000000000000000" pitchFamily="2" charset="2"/>
              <a:buChar char="Ø"/>
            </a:pPr>
            <a:endParaRPr lang="el-GR" dirty="0">
              <a:effectLst/>
            </a:endParaRPr>
          </a:p>
        </p:txBody>
      </p:sp>
      <p:sp>
        <p:nvSpPr>
          <p:cNvPr id="8" name="Ορθογώνιο 7"/>
          <p:cNvSpPr/>
          <p:nvPr/>
        </p:nvSpPr>
        <p:spPr>
          <a:xfrm>
            <a:off x="3048000" y="2890391"/>
            <a:ext cx="6096000" cy="1354217"/>
          </a:xfrm>
          <a:prstGeom prst="rect">
            <a:avLst/>
          </a:prstGeom>
        </p:spPr>
        <p:txBody>
          <a:bodyPr>
            <a:spAutoFit/>
          </a:bodyPr>
          <a:lstStyle/>
          <a:p>
            <a:endParaRPr lang="el-GR" sz="3200" b="1" cap="all" dirty="0">
              <a:ln w="3175" cmpd="sng">
                <a:noFill/>
              </a:ln>
              <a:solidFill>
                <a:srgbClr val="76DBF4">
                  <a:lumMod val="20000"/>
                  <a:lumOff val="80000"/>
                </a:srgbClr>
              </a:solidFill>
            </a:endParaRPr>
          </a:p>
          <a:p>
            <a:endParaRPr lang="el-GR" sz="3200" b="1" cap="all" dirty="0" smtClean="0">
              <a:ln w="3175" cmpd="sng">
                <a:noFill/>
              </a:ln>
              <a:solidFill>
                <a:srgbClr val="76DBF4">
                  <a:lumMod val="20000"/>
                  <a:lumOff val="80000"/>
                </a:srgbClr>
              </a:solidFill>
            </a:endParaRPr>
          </a:p>
          <a:p>
            <a:endParaRPr lang="el-GR" dirty="0"/>
          </a:p>
        </p:txBody>
      </p:sp>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2487" y="2742913"/>
            <a:ext cx="2593740" cy="2593740"/>
          </a:xfrm>
          <a:prstGeom prst="rect">
            <a:avLst/>
          </a:prstGeom>
        </p:spPr>
      </p:pic>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673" y="3835825"/>
            <a:ext cx="2638866" cy="2638866"/>
          </a:xfrm>
          <a:prstGeom prst="rect">
            <a:avLst/>
          </a:prstGeom>
        </p:spPr>
      </p:pic>
    </p:spTree>
    <p:extLst>
      <p:ext uri="{BB962C8B-B14F-4D97-AF65-F5344CB8AC3E}">
        <p14:creationId xmlns:p14="http://schemas.microsoft.com/office/powerpoint/2010/main" val="2345032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775856"/>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1881886" cy="812901"/>
          </a:xfrm>
          <a:prstGeom prst="rect">
            <a:avLst/>
          </a:prstGeom>
        </p:spPr>
      </p:pic>
      <p:sp>
        <p:nvSpPr>
          <p:cNvPr id="7" name="TextBox 6"/>
          <p:cNvSpPr txBox="1"/>
          <p:nvPr/>
        </p:nvSpPr>
        <p:spPr>
          <a:xfrm>
            <a:off x="2347784" y="1268627"/>
            <a:ext cx="8938053" cy="4924425"/>
          </a:xfrm>
          <a:prstGeom prst="rect">
            <a:avLst/>
          </a:prstGeom>
          <a:noFill/>
        </p:spPr>
        <p:txBody>
          <a:bodyPr wrap="square" rtlCol="0">
            <a:spAutoFit/>
          </a:bodyPr>
          <a:lstStyle/>
          <a:p>
            <a:pPr algn="just"/>
            <a:r>
              <a:rPr lang="el-GR" b="1" u="sng" dirty="0" smtClean="0">
                <a:solidFill>
                  <a:srgbClr val="002060"/>
                </a:solidFill>
              </a:rPr>
              <a:t>Γ.Κ.Π.Δ. – Δικαιώματα:</a:t>
            </a:r>
          </a:p>
          <a:p>
            <a:pPr algn="just"/>
            <a:endParaRPr lang="el-GR" sz="1600" dirty="0">
              <a:solidFill>
                <a:srgbClr val="002060"/>
              </a:solidFill>
            </a:endParaRPr>
          </a:p>
          <a:p>
            <a:pPr marL="285750" lvl="0" indent="-285750" algn="just">
              <a:lnSpc>
                <a:spcPct val="150000"/>
              </a:lnSpc>
              <a:buFont typeface="Wingdings" panose="05000000000000000000" pitchFamily="2" charset="2"/>
              <a:buChar char="ü"/>
            </a:pPr>
            <a:r>
              <a:rPr lang="el-GR" sz="1600" b="1" dirty="0">
                <a:solidFill>
                  <a:srgbClr val="002060"/>
                </a:solidFill>
              </a:rPr>
              <a:t>Δικαίωμα ενημέρωσης/ διαφάνειας,</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πρόσβασης,</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διόρθωσης,</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διαγραφής / Δικαίωμα στη λήθη,</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περιορισμού της επεξεργασίας,</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στη </a:t>
            </a:r>
            <a:r>
              <a:rPr lang="el-GR" sz="1600" b="1" dirty="0" err="1">
                <a:solidFill>
                  <a:srgbClr val="002060"/>
                </a:solidFill>
              </a:rPr>
              <a:t>φορητότητα</a:t>
            </a:r>
            <a:r>
              <a:rPr lang="el-GR" sz="1600" b="1" dirty="0">
                <a:solidFill>
                  <a:srgbClr val="002060"/>
                </a:solidFill>
              </a:rPr>
              <a:t> των δεδομένων</a:t>
            </a:r>
            <a:r>
              <a:rPr lang="el-GR" sz="1600" b="1" dirty="0" smtClean="0">
                <a:solidFill>
                  <a:srgbClr val="002060"/>
                </a:solidFill>
              </a:rPr>
              <a:t>,</a:t>
            </a:r>
            <a:endParaRPr lang="el-GR" sz="1600" b="1" dirty="0">
              <a:solidFill>
                <a:srgbClr val="002060"/>
              </a:solidFill>
            </a:endParaRPr>
          </a:p>
          <a:p>
            <a:pPr marL="285750" lvl="0" indent="-285750" algn="just">
              <a:lnSpc>
                <a:spcPct val="150000"/>
              </a:lnSpc>
              <a:buFont typeface="Wingdings" panose="05000000000000000000" pitchFamily="2" charset="2"/>
              <a:buChar char="ü"/>
            </a:pPr>
            <a:r>
              <a:rPr lang="el-GR" sz="1600" b="1" dirty="0">
                <a:solidFill>
                  <a:srgbClr val="002060"/>
                </a:solidFill>
              </a:rPr>
              <a:t>Δικαίωμα εναντίωσης,</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στην ανθρώπινη παρέμβαση,</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ενημέρωσης σε περίπτωση απώλειας, ή κλοπής δεδομένων,</a:t>
            </a:r>
          </a:p>
          <a:p>
            <a:pPr marL="285750" lvl="0" indent="-285750" algn="just">
              <a:lnSpc>
                <a:spcPct val="150000"/>
              </a:lnSpc>
              <a:buFont typeface="Wingdings" panose="05000000000000000000" pitchFamily="2" charset="2"/>
              <a:buChar char="ü"/>
            </a:pPr>
            <a:r>
              <a:rPr lang="el-GR" sz="1600" b="1" dirty="0">
                <a:solidFill>
                  <a:srgbClr val="002060"/>
                </a:solidFill>
              </a:rPr>
              <a:t>Δικαίωμα κατάθεσης καταγγελίας</a:t>
            </a:r>
            <a:r>
              <a:rPr lang="el-GR" sz="1600" b="1" dirty="0" smtClean="0">
                <a:solidFill>
                  <a:srgbClr val="002060"/>
                </a:solidFill>
              </a:rPr>
              <a:t>.</a:t>
            </a:r>
          </a:p>
          <a:p>
            <a:pPr lvl="0" algn="just">
              <a:lnSpc>
                <a:spcPct val="150000"/>
              </a:lnSpc>
            </a:pPr>
            <a:endParaRPr lang="el-GR" sz="1600" b="1" dirty="0">
              <a:solidFill>
                <a:srgbClr val="002060"/>
              </a:solidFill>
            </a:endParaRPr>
          </a:p>
          <a:p>
            <a:pPr marL="285750" indent="-285750" algn="just">
              <a:buFont typeface="Wingdings" panose="05000000000000000000" pitchFamily="2" charset="2"/>
              <a:buChar char="ü"/>
            </a:pPr>
            <a:endParaRPr lang="el-GR" sz="1600" dirty="0">
              <a:solidFill>
                <a:srgbClr val="002060"/>
              </a:solidFill>
            </a:endParaRPr>
          </a:p>
        </p:txBody>
      </p:sp>
    </p:spTree>
    <p:extLst>
      <p:ext uri="{BB962C8B-B14F-4D97-AF65-F5344CB8AC3E}">
        <p14:creationId xmlns:p14="http://schemas.microsoft.com/office/powerpoint/2010/main" val="180346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51834" y="319084"/>
            <a:ext cx="8091055" cy="1025237"/>
          </a:xfrm>
        </p:spPr>
        <p:txBody>
          <a:bodyPr>
            <a:norm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479590" y="98754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p>
          <a:p>
            <a:pPr marL="285750" indent="-285750" algn="just">
              <a:lnSpc>
                <a:spcPct val="115000"/>
              </a:lnSpc>
              <a:spcAft>
                <a:spcPts val="800"/>
              </a:spcAft>
              <a:buFont typeface="Wingdings" panose="05000000000000000000" pitchFamily="2" charset="2"/>
              <a:buChar char="ü"/>
            </a:pPr>
            <a:endParaRPr lang="el-GR" b="1" kern="100" dirty="0">
              <a:effectLst/>
              <a:ea typeface="Aptos"/>
              <a:cs typeface="Times New Roman" panose="02020603050405020304" pitchFamily="18" charset="0"/>
            </a:endParaRPr>
          </a:p>
        </p:txBody>
      </p:sp>
      <p:sp>
        <p:nvSpPr>
          <p:cNvPr id="10" name="Ορθογώνιο 9"/>
          <p:cNvSpPr/>
          <p:nvPr/>
        </p:nvSpPr>
        <p:spPr>
          <a:xfrm>
            <a:off x="2479590" y="1894314"/>
            <a:ext cx="8435545" cy="2585323"/>
          </a:xfrm>
          <a:prstGeom prst="rect">
            <a:avLst/>
          </a:prstGeom>
        </p:spPr>
        <p:txBody>
          <a:bodyPr wrap="square">
            <a:spAutoFit/>
          </a:bodyPr>
          <a:lstStyle/>
          <a:p>
            <a:pPr algn="just"/>
            <a:endParaRPr lang="en-US" b="1" dirty="0" smtClean="0">
              <a:solidFill>
                <a:srgbClr val="002060"/>
              </a:solidFill>
            </a:endParaRPr>
          </a:p>
          <a:p>
            <a:pPr algn="just"/>
            <a:endParaRPr lang="en-US" b="1" dirty="0">
              <a:solidFill>
                <a:srgbClr val="002060"/>
              </a:solidFill>
            </a:endParaRPr>
          </a:p>
          <a:p>
            <a:pPr algn="ctr"/>
            <a:r>
              <a:rPr lang="el-GR" b="1" dirty="0" smtClean="0">
                <a:solidFill>
                  <a:srgbClr val="002060"/>
                </a:solidFill>
              </a:rPr>
              <a:t>Ας </a:t>
            </a:r>
            <a:r>
              <a:rPr lang="el-GR" b="1" dirty="0">
                <a:solidFill>
                  <a:srgbClr val="002060"/>
                </a:solidFill>
              </a:rPr>
              <a:t>ελέγξουμε τις γνώσεις μας</a:t>
            </a:r>
            <a:r>
              <a:rPr lang="el-GR" b="1" dirty="0" smtClean="0">
                <a:solidFill>
                  <a:srgbClr val="002060"/>
                </a:solidFill>
              </a:rPr>
              <a:t>!</a:t>
            </a:r>
            <a:endParaRPr lang="en-US" b="1" dirty="0" smtClean="0">
              <a:solidFill>
                <a:srgbClr val="002060"/>
              </a:solidFill>
            </a:endParaRPr>
          </a:p>
          <a:p>
            <a:pPr algn="just"/>
            <a:endParaRPr lang="en-US" b="1" dirty="0">
              <a:solidFill>
                <a:srgbClr val="002060"/>
              </a:solidFill>
            </a:endParaRPr>
          </a:p>
          <a:p>
            <a:pPr algn="just"/>
            <a:endParaRPr lang="en-US" b="1" dirty="0">
              <a:solidFill>
                <a:srgbClr val="002060"/>
              </a:solidFill>
            </a:endParaRPr>
          </a:p>
          <a:p>
            <a:pPr algn="just"/>
            <a:r>
              <a:rPr lang="el-GR" b="1" dirty="0" smtClean="0">
                <a:solidFill>
                  <a:srgbClr val="002060"/>
                </a:solidFill>
              </a:rPr>
              <a:t>Οι </a:t>
            </a:r>
            <a:r>
              <a:rPr lang="el-GR" b="1" dirty="0">
                <a:solidFill>
                  <a:srgbClr val="002060"/>
                </a:solidFill>
              </a:rPr>
              <a:t>καταναλωτές έχουμε δικαίωμα να ζητήσουμε από τον υπεύθυνο επεξεργασίας να λογοδοτήσει γιατί έχει συλλέξει τα προσωπικά μας δεδομένα; </a:t>
            </a:r>
            <a:endParaRPr lang="en-US" b="1" dirty="0" smtClean="0">
              <a:solidFill>
                <a:srgbClr val="002060"/>
              </a:solidFill>
            </a:endParaRPr>
          </a:p>
          <a:p>
            <a:pPr algn="just"/>
            <a:endParaRPr lang="el-GR" b="1" dirty="0">
              <a:solidFill>
                <a:srgbClr val="002060"/>
              </a:solidFill>
            </a:endParaRPr>
          </a:p>
        </p:txBody>
      </p:sp>
    </p:spTree>
    <p:extLst>
      <p:ext uri="{BB962C8B-B14F-4D97-AF65-F5344CB8AC3E}">
        <p14:creationId xmlns:p14="http://schemas.microsoft.com/office/powerpoint/2010/main" val="370398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311177"/>
            <a:ext cx="8091055" cy="1025237"/>
          </a:xfrm>
        </p:spPr>
        <p:txBody>
          <a:bodyPr>
            <a:norm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Ø"/>
            </a:pPr>
            <a:endParaRPr lang="el-GR" b="1" dirty="0"/>
          </a:p>
          <a:p>
            <a:pPr marL="285750" indent="-285750" algn="just">
              <a:lnSpc>
                <a:spcPct val="115000"/>
              </a:lnSpc>
              <a:spcAft>
                <a:spcPts val="800"/>
              </a:spcAft>
              <a:buFont typeface="Wingdings" panose="05000000000000000000" pitchFamily="2" charset="2"/>
              <a:buChar char="ü"/>
            </a:pPr>
            <a:endParaRPr lang="el-GR" b="1" kern="100" dirty="0">
              <a:effectLst/>
              <a:ea typeface="Aptos"/>
              <a:cs typeface="Times New Roman" panose="02020603050405020304" pitchFamily="18" charset="0"/>
            </a:endParaRPr>
          </a:p>
        </p:txBody>
      </p:sp>
      <p:sp>
        <p:nvSpPr>
          <p:cNvPr id="7" name="TextBox 6"/>
          <p:cNvSpPr txBox="1"/>
          <p:nvPr/>
        </p:nvSpPr>
        <p:spPr>
          <a:xfrm>
            <a:off x="3068013" y="1594372"/>
            <a:ext cx="8081319" cy="4708981"/>
          </a:xfrm>
          <a:prstGeom prst="rect">
            <a:avLst/>
          </a:prstGeom>
          <a:noFill/>
        </p:spPr>
        <p:txBody>
          <a:bodyPr wrap="square" rtlCol="0">
            <a:spAutoFit/>
          </a:bodyPr>
          <a:lstStyle/>
          <a:p>
            <a:pPr algn="just"/>
            <a:r>
              <a:rPr lang="el-GR" b="1" u="sng" dirty="0" smtClean="0">
                <a:solidFill>
                  <a:srgbClr val="002060"/>
                </a:solidFill>
              </a:rPr>
              <a:t>Γ.Κ.Π.Δ. – Επεξεργασία δεδομένων – Αρχές:</a:t>
            </a:r>
          </a:p>
          <a:p>
            <a:pPr algn="just"/>
            <a:endParaRPr lang="el-GR" b="1" u="sng" dirty="0">
              <a:solidFill>
                <a:srgbClr val="002060"/>
              </a:solidFill>
            </a:endParaRPr>
          </a:p>
          <a:p>
            <a:pPr marL="285750" lvl="0" indent="-285750" algn="just">
              <a:lnSpc>
                <a:spcPct val="150000"/>
              </a:lnSpc>
              <a:buFont typeface="Wingdings" panose="05000000000000000000" pitchFamily="2" charset="2"/>
              <a:buChar char="Ø"/>
            </a:pPr>
            <a:r>
              <a:rPr lang="el-GR" sz="1600" b="1" dirty="0">
                <a:solidFill>
                  <a:srgbClr val="002060"/>
                </a:solidFill>
              </a:rPr>
              <a:t>Νομιμότητα – Αντικειμενικότητα – Διαφάνεια</a:t>
            </a:r>
          </a:p>
          <a:p>
            <a:pPr marL="285750" lvl="0" indent="-285750" algn="just">
              <a:lnSpc>
                <a:spcPct val="150000"/>
              </a:lnSpc>
              <a:buFont typeface="Wingdings" panose="05000000000000000000" pitchFamily="2" charset="2"/>
              <a:buChar char="Ø"/>
            </a:pPr>
            <a:r>
              <a:rPr lang="el-GR" sz="1600" b="1" dirty="0">
                <a:solidFill>
                  <a:srgbClr val="002060"/>
                </a:solidFill>
              </a:rPr>
              <a:t>Περιορισμός σκοπού</a:t>
            </a:r>
          </a:p>
          <a:p>
            <a:pPr marL="285750" lvl="0" indent="-285750" algn="just">
              <a:lnSpc>
                <a:spcPct val="150000"/>
              </a:lnSpc>
              <a:buFont typeface="Wingdings" panose="05000000000000000000" pitchFamily="2" charset="2"/>
              <a:buChar char="Ø"/>
            </a:pPr>
            <a:r>
              <a:rPr lang="el-GR" sz="1600" b="1" dirty="0">
                <a:solidFill>
                  <a:srgbClr val="002060"/>
                </a:solidFill>
              </a:rPr>
              <a:t>Ελαχιστοποίηση των δεδομένων</a:t>
            </a:r>
          </a:p>
          <a:p>
            <a:pPr marL="285750" lvl="0" indent="-285750" algn="just">
              <a:lnSpc>
                <a:spcPct val="150000"/>
              </a:lnSpc>
              <a:buFont typeface="Wingdings" panose="05000000000000000000" pitchFamily="2" charset="2"/>
              <a:buChar char="Ø"/>
            </a:pPr>
            <a:r>
              <a:rPr lang="el-GR" sz="1600" b="1" dirty="0">
                <a:solidFill>
                  <a:srgbClr val="002060"/>
                </a:solidFill>
              </a:rPr>
              <a:t>Ακρίβεια</a:t>
            </a:r>
          </a:p>
          <a:p>
            <a:pPr marL="285750" lvl="0" indent="-285750" algn="just">
              <a:lnSpc>
                <a:spcPct val="150000"/>
              </a:lnSpc>
              <a:buFont typeface="Wingdings" panose="05000000000000000000" pitchFamily="2" charset="2"/>
              <a:buChar char="Ø"/>
            </a:pPr>
            <a:r>
              <a:rPr lang="el-GR" sz="1600" b="1" dirty="0">
                <a:solidFill>
                  <a:srgbClr val="002060"/>
                </a:solidFill>
              </a:rPr>
              <a:t>Περιορισμός της περιόδου αποθήκευσης</a:t>
            </a:r>
          </a:p>
          <a:p>
            <a:pPr marL="285750" lvl="0" indent="-285750" algn="just">
              <a:lnSpc>
                <a:spcPct val="150000"/>
              </a:lnSpc>
              <a:buFont typeface="Wingdings" panose="05000000000000000000" pitchFamily="2" charset="2"/>
              <a:buChar char="Ø"/>
            </a:pPr>
            <a:r>
              <a:rPr lang="el-GR" sz="1600" b="1" dirty="0">
                <a:solidFill>
                  <a:srgbClr val="002060"/>
                </a:solidFill>
              </a:rPr>
              <a:t>Ακεραιότητα και εμπιστευτικότητα</a:t>
            </a:r>
          </a:p>
          <a:p>
            <a:pPr marL="285750" lvl="0" indent="-285750" algn="just">
              <a:lnSpc>
                <a:spcPct val="150000"/>
              </a:lnSpc>
              <a:buFont typeface="Wingdings" panose="05000000000000000000" pitchFamily="2" charset="2"/>
              <a:buChar char="Ø"/>
            </a:pPr>
            <a:r>
              <a:rPr lang="el-GR" sz="1600" b="1" dirty="0">
                <a:solidFill>
                  <a:srgbClr val="002060"/>
                </a:solidFill>
              </a:rPr>
              <a:t>Λογοδοσία</a:t>
            </a:r>
            <a:r>
              <a:rPr lang="el-GR" sz="1600" b="1" dirty="0" smtClean="0">
                <a:solidFill>
                  <a:srgbClr val="002060"/>
                </a:solidFill>
              </a:rPr>
              <a:t>.</a:t>
            </a:r>
          </a:p>
          <a:p>
            <a:pPr marL="285750" lvl="0" indent="-285750" algn="just">
              <a:lnSpc>
                <a:spcPct val="150000"/>
              </a:lnSpc>
              <a:buFont typeface="Wingdings" panose="05000000000000000000" pitchFamily="2" charset="2"/>
              <a:buChar char="Ø"/>
            </a:pPr>
            <a:endParaRPr lang="el-GR" sz="1600" b="1" dirty="0">
              <a:solidFill>
                <a:srgbClr val="002060"/>
              </a:solidFill>
            </a:endParaRPr>
          </a:p>
          <a:p>
            <a:pPr algn="ctr">
              <a:lnSpc>
                <a:spcPct val="150000"/>
              </a:lnSpc>
            </a:pPr>
            <a:r>
              <a:rPr lang="el-GR" sz="2000" b="1" dirty="0">
                <a:solidFill>
                  <a:srgbClr val="002060"/>
                </a:solidFill>
              </a:rPr>
              <a:t>Η μη συμμόρφωση σημαίνει επιβολή προστίμου.</a:t>
            </a:r>
          </a:p>
          <a:p>
            <a:pPr lvl="0" algn="just">
              <a:lnSpc>
                <a:spcPct val="150000"/>
              </a:lnSpc>
            </a:pPr>
            <a:endParaRPr lang="el-GR" sz="1600" b="1" dirty="0">
              <a:solidFill>
                <a:srgbClr val="002060"/>
              </a:solidFill>
            </a:endParaRPr>
          </a:p>
          <a:p>
            <a:pPr algn="just"/>
            <a:endParaRPr lang="el-GR" b="1" u="sng" dirty="0">
              <a:solidFill>
                <a:srgbClr val="002060"/>
              </a:solidFill>
            </a:endParaRPr>
          </a:p>
        </p:txBody>
      </p:sp>
    </p:spTree>
    <p:extLst>
      <p:ext uri="{BB962C8B-B14F-4D97-AF65-F5344CB8AC3E}">
        <p14:creationId xmlns:p14="http://schemas.microsoft.com/office/powerpoint/2010/main" val="352398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3950" y="246636"/>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TextBox 7"/>
          <p:cNvSpPr txBox="1"/>
          <p:nvPr/>
        </p:nvSpPr>
        <p:spPr>
          <a:xfrm>
            <a:off x="2759677" y="1422400"/>
            <a:ext cx="8410832" cy="4193941"/>
          </a:xfrm>
          <a:prstGeom prst="rect">
            <a:avLst/>
          </a:prstGeom>
          <a:noFill/>
        </p:spPr>
        <p:txBody>
          <a:bodyPr wrap="square" rtlCol="0">
            <a:spAutoFit/>
          </a:bodyPr>
          <a:lstStyle/>
          <a:p>
            <a:pPr algn="just"/>
            <a:r>
              <a:rPr lang="el-GR" b="1" u="sng" dirty="0" smtClean="0">
                <a:solidFill>
                  <a:srgbClr val="002060"/>
                </a:solidFill>
              </a:rPr>
              <a:t>Γ.Κ.Π.Δ. – Εξαιρέσεις:</a:t>
            </a:r>
          </a:p>
          <a:p>
            <a:pPr algn="just"/>
            <a:endParaRPr lang="el-GR" b="1" u="sng" dirty="0">
              <a:solidFill>
                <a:srgbClr val="002060"/>
              </a:solidFill>
            </a:endParaRPr>
          </a:p>
          <a:p>
            <a:pPr marL="285750" lvl="0" indent="-285750" algn="just">
              <a:lnSpc>
                <a:spcPct val="150000"/>
              </a:lnSpc>
              <a:buFont typeface="Wingdings" panose="05000000000000000000" pitchFamily="2" charset="2"/>
              <a:buChar char="§"/>
            </a:pPr>
            <a:r>
              <a:rPr lang="el-GR" sz="1600" b="1" dirty="0" smtClean="0">
                <a:solidFill>
                  <a:srgbClr val="002060"/>
                </a:solidFill>
              </a:rPr>
              <a:t>Υπάρχει υπογεγραμμένη σύμβαση .</a:t>
            </a:r>
          </a:p>
          <a:p>
            <a:pPr marL="285750" lvl="0" indent="-285750" algn="just">
              <a:lnSpc>
                <a:spcPct val="150000"/>
              </a:lnSpc>
              <a:buFont typeface="Wingdings" panose="05000000000000000000" pitchFamily="2" charset="2"/>
              <a:buChar char="§"/>
            </a:pPr>
            <a:r>
              <a:rPr lang="el-GR" sz="1600" b="1" dirty="0" smtClean="0">
                <a:solidFill>
                  <a:srgbClr val="002060"/>
                </a:solidFill>
              </a:rPr>
              <a:t>Απαιτείται συμμόρφωση </a:t>
            </a:r>
            <a:r>
              <a:rPr lang="el-GR" sz="1600" b="1" dirty="0">
                <a:solidFill>
                  <a:srgbClr val="002060"/>
                </a:solidFill>
              </a:rPr>
              <a:t>με νομική υποχρέωση </a:t>
            </a:r>
            <a:endParaRPr lang="el-GR" sz="1600" b="1" dirty="0" smtClean="0">
              <a:solidFill>
                <a:srgbClr val="002060"/>
              </a:solidFill>
            </a:endParaRPr>
          </a:p>
          <a:p>
            <a:pPr marL="285750" lvl="0" indent="-285750" algn="just">
              <a:lnSpc>
                <a:spcPct val="150000"/>
              </a:lnSpc>
              <a:buFont typeface="Wingdings" panose="05000000000000000000" pitchFamily="2" charset="2"/>
              <a:buChar char="§"/>
            </a:pPr>
            <a:r>
              <a:rPr lang="el-GR" sz="1600" b="1" dirty="0" smtClean="0">
                <a:solidFill>
                  <a:srgbClr val="002060"/>
                </a:solidFill>
              </a:rPr>
              <a:t>Η </a:t>
            </a:r>
            <a:r>
              <a:rPr lang="el-GR" sz="1600" b="1" dirty="0">
                <a:solidFill>
                  <a:srgbClr val="002060"/>
                </a:solidFill>
              </a:rPr>
              <a:t>επεξεργασία των δεδομένων μας εξυπηρετεί τα ζωτικά συμφέροντά μας </a:t>
            </a:r>
            <a:endParaRPr lang="el-GR" sz="1600" b="1" dirty="0" smtClean="0">
              <a:solidFill>
                <a:srgbClr val="002060"/>
              </a:solidFill>
            </a:endParaRPr>
          </a:p>
          <a:p>
            <a:pPr marL="285750" lvl="0" indent="-285750" algn="just">
              <a:lnSpc>
                <a:spcPct val="150000"/>
              </a:lnSpc>
              <a:buFont typeface="Wingdings" panose="05000000000000000000" pitchFamily="2" charset="2"/>
              <a:buChar char="§"/>
            </a:pPr>
            <a:r>
              <a:rPr lang="el-GR" sz="1600" b="1" dirty="0" smtClean="0">
                <a:solidFill>
                  <a:srgbClr val="002060"/>
                </a:solidFill>
              </a:rPr>
              <a:t>Η </a:t>
            </a:r>
            <a:r>
              <a:rPr lang="el-GR" sz="1600" b="1" dirty="0">
                <a:solidFill>
                  <a:srgbClr val="002060"/>
                </a:solidFill>
              </a:rPr>
              <a:t>συλλογή και επεξεργασία των δεδομένων μας απαιτείται, για την ολοκλήρωση μιας δημόσιας αποστολής </a:t>
            </a:r>
            <a:endParaRPr lang="el-GR" sz="1600" b="1" dirty="0" smtClean="0">
              <a:solidFill>
                <a:srgbClr val="002060"/>
              </a:solidFill>
            </a:endParaRPr>
          </a:p>
          <a:p>
            <a:pPr marL="285750" lvl="0" indent="-285750" algn="just">
              <a:lnSpc>
                <a:spcPct val="150000"/>
              </a:lnSpc>
              <a:buFont typeface="Wingdings" panose="05000000000000000000" pitchFamily="2" charset="2"/>
              <a:buChar char="§"/>
            </a:pPr>
            <a:r>
              <a:rPr lang="el-GR" sz="1600" b="1" dirty="0" smtClean="0">
                <a:solidFill>
                  <a:srgbClr val="002060"/>
                </a:solidFill>
              </a:rPr>
              <a:t>Υπάρχει </a:t>
            </a:r>
            <a:r>
              <a:rPr lang="el-GR" sz="1600" b="1" dirty="0">
                <a:solidFill>
                  <a:srgbClr val="002060"/>
                </a:solidFill>
              </a:rPr>
              <a:t>έννομο </a:t>
            </a:r>
            <a:r>
              <a:rPr lang="el-GR" sz="1600" b="1" dirty="0" smtClean="0">
                <a:solidFill>
                  <a:srgbClr val="002060"/>
                </a:solidFill>
              </a:rPr>
              <a:t>συμφέρον</a:t>
            </a:r>
          </a:p>
          <a:p>
            <a:pPr lvl="0" algn="just">
              <a:lnSpc>
                <a:spcPct val="150000"/>
              </a:lnSpc>
            </a:pPr>
            <a:endParaRPr lang="el-GR" b="1" u="sng" dirty="0" smtClean="0">
              <a:solidFill>
                <a:srgbClr val="002060"/>
              </a:solidFill>
            </a:endParaRPr>
          </a:p>
          <a:p>
            <a:pPr lvl="0" algn="ctr">
              <a:lnSpc>
                <a:spcPct val="150000"/>
              </a:lnSpc>
            </a:pPr>
            <a:r>
              <a:rPr lang="el-GR" b="1" dirty="0" smtClean="0">
                <a:solidFill>
                  <a:srgbClr val="002060"/>
                </a:solidFill>
              </a:rPr>
              <a:t>Σε όλες τις υπόλοιπες περιπτώσεις, πρέπει να δώσουμε τη συγκατάθεσή μας πριν τη συλλογή και επεξεργασία των δεδομένων μας.</a:t>
            </a:r>
            <a:endParaRPr lang="el-GR" b="1" dirty="0">
              <a:solidFill>
                <a:srgbClr val="002060"/>
              </a:solidFill>
            </a:endParaRPr>
          </a:p>
        </p:txBody>
      </p:sp>
    </p:spTree>
    <p:extLst>
      <p:ext uri="{BB962C8B-B14F-4D97-AF65-F5344CB8AC3E}">
        <p14:creationId xmlns:p14="http://schemas.microsoft.com/office/powerpoint/2010/main" val="387204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TextBox 7"/>
          <p:cNvSpPr txBox="1"/>
          <p:nvPr/>
        </p:nvSpPr>
        <p:spPr>
          <a:xfrm>
            <a:off x="2479589" y="1655806"/>
            <a:ext cx="9209903" cy="3924151"/>
          </a:xfrm>
          <a:prstGeom prst="rect">
            <a:avLst/>
          </a:prstGeom>
          <a:noFill/>
        </p:spPr>
        <p:txBody>
          <a:bodyPr wrap="square" rtlCol="0">
            <a:spAutoFit/>
          </a:bodyPr>
          <a:lstStyle/>
          <a:p>
            <a:pPr algn="just"/>
            <a:r>
              <a:rPr lang="el-GR" b="1" u="sng" dirty="0" smtClean="0">
                <a:solidFill>
                  <a:srgbClr val="002060"/>
                </a:solidFill>
              </a:rPr>
              <a:t>Γ.Κ.Π.Δ. – Συναίνεση:</a:t>
            </a:r>
          </a:p>
          <a:p>
            <a:pPr algn="just"/>
            <a:endParaRPr lang="el-GR" b="1" u="sng" dirty="0">
              <a:solidFill>
                <a:srgbClr val="002060"/>
              </a:solidFill>
            </a:endParaRPr>
          </a:p>
          <a:p>
            <a:pPr marL="285750" indent="-285750" algn="just">
              <a:lnSpc>
                <a:spcPct val="150000"/>
              </a:lnSpc>
              <a:buFont typeface="Wingdings" panose="05000000000000000000" pitchFamily="2" charset="2"/>
              <a:buChar char="Ø"/>
            </a:pPr>
            <a:r>
              <a:rPr lang="el-GR" b="1" dirty="0" smtClean="0">
                <a:solidFill>
                  <a:srgbClr val="002060"/>
                </a:solidFill>
              </a:rPr>
              <a:t>Η συναίνεση δίνεται με την υπογραφή της φόρμας συγκατάθεσης, ή την επιλογή ΝΑΙ σε κάποια ιστοσελίδα.</a:t>
            </a:r>
          </a:p>
          <a:p>
            <a:pPr marL="285750" indent="-285750" algn="just">
              <a:lnSpc>
                <a:spcPct val="150000"/>
              </a:lnSpc>
              <a:buFont typeface="Wingdings" panose="05000000000000000000" pitchFamily="2" charset="2"/>
              <a:buChar char="Ø"/>
            </a:pPr>
            <a:r>
              <a:rPr lang="el-GR" b="1" dirty="0" smtClean="0">
                <a:solidFill>
                  <a:srgbClr val="002060"/>
                </a:solidFill>
              </a:rPr>
              <a:t>Δεν αρκεί η επιλογή να μη λαμβάνουμε διαφημίσεις. Πρέπει να δηλώσουμε ρητά εάν συμφωνούμε, ή όχι, με την επεξεργασία των δεδομένων μας.</a:t>
            </a:r>
          </a:p>
          <a:p>
            <a:pPr marL="285750" indent="-285750" algn="just">
              <a:lnSpc>
                <a:spcPct val="150000"/>
              </a:lnSpc>
              <a:buFont typeface="Wingdings" panose="05000000000000000000" pitchFamily="2" charset="2"/>
              <a:buChar char="Ø"/>
            </a:pPr>
            <a:r>
              <a:rPr lang="el-GR" b="1" dirty="0" smtClean="0">
                <a:solidFill>
                  <a:srgbClr val="002060"/>
                </a:solidFill>
              </a:rPr>
              <a:t>Για τους κάτω των 16 ετών, πρέπει να δίνεται συγκατάθεση από το πρόσωπο που έχει τη γονική μέριμνα. Ο υπεύθυνος επεξεργασίας πρέπει να επαληθεύει ότι αυτό το πρόσωπο έχει την επιμέλεια του παιδιού.</a:t>
            </a:r>
          </a:p>
          <a:p>
            <a:pPr marL="285750" indent="-285750" algn="just">
              <a:lnSpc>
                <a:spcPct val="150000"/>
              </a:lnSpc>
              <a:buFont typeface="Wingdings" panose="05000000000000000000" pitchFamily="2" charset="2"/>
              <a:buChar char="Ø"/>
            </a:pPr>
            <a:endParaRPr lang="el-GR" sz="1600" b="1" dirty="0" smtClean="0">
              <a:solidFill>
                <a:srgbClr val="002060"/>
              </a:solidFill>
            </a:endParaRPr>
          </a:p>
        </p:txBody>
      </p:sp>
    </p:spTree>
    <p:extLst>
      <p:ext uri="{BB962C8B-B14F-4D97-AF65-F5344CB8AC3E}">
        <p14:creationId xmlns:p14="http://schemas.microsoft.com/office/powerpoint/2010/main" val="221783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536" y="320989"/>
            <a:ext cx="8465502" cy="708742"/>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dirty="0">
              <a:solidFill>
                <a:srgbClr val="002060"/>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TextBox 7"/>
          <p:cNvSpPr txBox="1"/>
          <p:nvPr/>
        </p:nvSpPr>
        <p:spPr>
          <a:xfrm>
            <a:off x="2347784" y="1380596"/>
            <a:ext cx="9284043" cy="4216539"/>
          </a:xfrm>
          <a:prstGeom prst="rect">
            <a:avLst/>
          </a:prstGeom>
          <a:noFill/>
        </p:spPr>
        <p:txBody>
          <a:bodyPr wrap="square" rtlCol="0">
            <a:spAutoFit/>
          </a:bodyPr>
          <a:lstStyle/>
          <a:p>
            <a:r>
              <a:rPr lang="el-GR" b="1" u="sng" dirty="0">
                <a:solidFill>
                  <a:srgbClr val="002060"/>
                </a:solidFill>
              </a:rPr>
              <a:t>Γ.Κ.Π.Δ. – Συναίνεση</a:t>
            </a:r>
            <a:r>
              <a:rPr lang="el-GR" b="1" u="sng" dirty="0" smtClean="0">
                <a:solidFill>
                  <a:srgbClr val="002060"/>
                </a:solidFill>
              </a:rPr>
              <a:t>:</a:t>
            </a:r>
          </a:p>
          <a:p>
            <a:endParaRPr lang="el-GR" b="1" u="sng" dirty="0">
              <a:solidFill>
                <a:srgbClr val="002060"/>
              </a:solidFill>
            </a:endParaRPr>
          </a:p>
          <a:p>
            <a:pPr lvl="0" algn="just"/>
            <a:r>
              <a:rPr lang="el-GR" sz="1600" b="1" dirty="0" smtClean="0">
                <a:solidFill>
                  <a:srgbClr val="002060"/>
                </a:solidFill>
              </a:rPr>
              <a:t>Πριν δώσουμε συγκατάθεση, πρέπει να γνωρίζουμε πληροφορίες για:</a:t>
            </a:r>
          </a:p>
          <a:p>
            <a:pPr lvl="0"/>
            <a:endParaRPr lang="el-GR" dirty="0"/>
          </a:p>
          <a:p>
            <a:pPr marL="285750" lvl="0" indent="-285750" algn="just">
              <a:lnSpc>
                <a:spcPct val="150000"/>
              </a:lnSpc>
              <a:buFont typeface="Wingdings" panose="05000000000000000000" pitchFamily="2" charset="2"/>
              <a:buChar char="Ø"/>
            </a:pPr>
            <a:r>
              <a:rPr lang="el-GR" sz="1600" b="1" dirty="0">
                <a:solidFill>
                  <a:srgbClr val="002060"/>
                </a:solidFill>
              </a:rPr>
              <a:t>τ</a:t>
            </a:r>
            <a:r>
              <a:rPr lang="el-GR" sz="1600" b="1" dirty="0" smtClean="0">
                <a:solidFill>
                  <a:srgbClr val="002060"/>
                </a:solidFill>
              </a:rPr>
              <a:t>ην </a:t>
            </a:r>
            <a:r>
              <a:rPr lang="el-GR" sz="1600" b="1" dirty="0">
                <a:solidFill>
                  <a:srgbClr val="002060"/>
                </a:solidFill>
              </a:rPr>
              <a:t>επιχείρηση/φορέα, που θα επεξεργαστεί τα δεδομένα μας, </a:t>
            </a:r>
            <a:endParaRPr lang="el-GR" sz="1600" b="1" dirty="0" smtClean="0">
              <a:solidFill>
                <a:srgbClr val="002060"/>
              </a:solidFill>
            </a:endParaRPr>
          </a:p>
          <a:p>
            <a:pPr marL="285750" lvl="0" indent="-285750" algn="just">
              <a:lnSpc>
                <a:spcPct val="150000"/>
              </a:lnSpc>
              <a:buFont typeface="Wingdings" panose="05000000000000000000" pitchFamily="2" charset="2"/>
              <a:buChar char="Ø"/>
            </a:pPr>
            <a:r>
              <a:rPr lang="el-GR" sz="1600" b="1" dirty="0">
                <a:solidFill>
                  <a:srgbClr val="002060"/>
                </a:solidFill>
              </a:rPr>
              <a:t>τ</a:t>
            </a:r>
            <a:r>
              <a:rPr lang="el-GR" sz="1600" b="1" dirty="0" smtClean="0">
                <a:solidFill>
                  <a:srgbClr val="002060"/>
                </a:solidFill>
              </a:rPr>
              <a:t>ο </a:t>
            </a:r>
            <a:r>
              <a:rPr lang="el-GR" sz="1600" b="1" dirty="0">
                <a:solidFill>
                  <a:srgbClr val="002060"/>
                </a:solidFill>
              </a:rPr>
              <a:t>λόγο για τον οποίο η επιχείρηση/φορέας θα χρησιμοποιήσει τα προσωπικά μας δεδομένα,</a:t>
            </a:r>
          </a:p>
          <a:p>
            <a:pPr marL="285750" lvl="0" indent="-285750" algn="just">
              <a:lnSpc>
                <a:spcPct val="150000"/>
              </a:lnSpc>
              <a:buFont typeface="Wingdings" panose="05000000000000000000" pitchFamily="2" charset="2"/>
              <a:buChar char="Ø"/>
            </a:pPr>
            <a:r>
              <a:rPr lang="el-GR" sz="1600" b="1" dirty="0">
                <a:solidFill>
                  <a:srgbClr val="002060"/>
                </a:solidFill>
              </a:rPr>
              <a:t>τ</a:t>
            </a:r>
            <a:r>
              <a:rPr lang="el-GR" sz="1600" b="1" dirty="0" smtClean="0">
                <a:solidFill>
                  <a:srgbClr val="002060"/>
                </a:solidFill>
              </a:rPr>
              <a:t>ο </a:t>
            </a:r>
            <a:r>
              <a:rPr lang="el-GR" sz="1600" b="1" dirty="0">
                <a:solidFill>
                  <a:srgbClr val="002060"/>
                </a:solidFill>
              </a:rPr>
              <a:t>διάστημα για το οποίο πρόκειται να φυλάξουν τα προσωπικά μας δεδομένα,</a:t>
            </a:r>
          </a:p>
          <a:p>
            <a:pPr marL="285750" lvl="0" indent="-285750" algn="just">
              <a:lnSpc>
                <a:spcPct val="150000"/>
              </a:lnSpc>
              <a:buFont typeface="Wingdings" panose="05000000000000000000" pitchFamily="2" charset="2"/>
              <a:buChar char="Ø"/>
            </a:pPr>
            <a:r>
              <a:rPr lang="el-GR" sz="1600" b="1" dirty="0">
                <a:solidFill>
                  <a:srgbClr val="002060"/>
                </a:solidFill>
              </a:rPr>
              <a:t>τ</a:t>
            </a:r>
            <a:r>
              <a:rPr lang="el-GR" sz="1600" b="1" dirty="0" smtClean="0">
                <a:solidFill>
                  <a:srgbClr val="002060"/>
                </a:solidFill>
              </a:rPr>
              <a:t>α </a:t>
            </a:r>
            <a:r>
              <a:rPr lang="el-GR" sz="1600" b="1" dirty="0">
                <a:solidFill>
                  <a:srgbClr val="002060"/>
                </a:solidFill>
              </a:rPr>
              <a:t>στοιχεία κάθε άλλης επιχείρησης, ή φορέα που θα λάβει τα προσωπικά μας δεδομένα,</a:t>
            </a:r>
          </a:p>
          <a:p>
            <a:pPr marL="285750" lvl="0" indent="-285750" algn="just">
              <a:lnSpc>
                <a:spcPct val="150000"/>
              </a:lnSpc>
              <a:buFont typeface="Wingdings" panose="05000000000000000000" pitchFamily="2" charset="2"/>
              <a:buChar char="Ø"/>
            </a:pPr>
            <a:r>
              <a:rPr lang="el-GR" sz="1600" b="1" dirty="0">
                <a:solidFill>
                  <a:srgbClr val="002060"/>
                </a:solidFill>
              </a:rPr>
              <a:t>τ</a:t>
            </a:r>
            <a:r>
              <a:rPr lang="el-GR" sz="1600" b="1" dirty="0" smtClean="0">
                <a:solidFill>
                  <a:srgbClr val="002060"/>
                </a:solidFill>
              </a:rPr>
              <a:t>α </a:t>
            </a:r>
            <a:r>
              <a:rPr lang="el-GR" sz="1600" b="1" dirty="0">
                <a:solidFill>
                  <a:srgbClr val="002060"/>
                </a:solidFill>
              </a:rPr>
              <a:t>δικαιώματά μας, σχετικά με την προστασία των δεδομένων </a:t>
            </a:r>
            <a:r>
              <a:rPr lang="el-GR" sz="1600" b="1" dirty="0" smtClean="0">
                <a:solidFill>
                  <a:srgbClr val="002060"/>
                </a:solidFill>
              </a:rPr>
              <a:t>μας.</a:t>
            </a:r>
          </a:p>
          <a:p>
            <a:pPr lvl="0" algn="just">
              <a:lnSpc>
                <a:spcPct val="150000"/>
              </a:lnSpc>
            </a:pPr>
            <a:endParaRPr lang="el-GR" sz="1600" b="1" dirty="0">
              <a:solidFill>
                <a:srgbClr val="002060"/>
              </a:solidFill>
            </a:endParaRPr>
          </a:p>
          <a:p>
            <a:pPr lvl="0" algn="ctr">
              <a:lnSpc>
                <a:spcPct val="150000"/>
              </a:lnSpc>
            </a:pPr>
            <a:r>
              <a:rPr lang="el-GR" sz="2000" b="1" dirty="0" smtClean="0">
                <a:solidFill>
                  <a:srgbClr val="002060"/>
                </a:solidFill>
              </a:rPr>
              <a:t>Η συγκατάθεση μπορεί να ανακληθεί ανά πάσα στιγμή.</a:t>
            </a:r>
            <a:endParaRPr lang="el-GR" sz="2000" dirty="0"/>
          </a:p>
        </p:txBody>
      </p:sp>
    </p:spTree>
    <p:extLst>
      <p:ext uri="{BB962C8B-B14F-4D97-AF65-F5344CB8AC3E}">
        <p14:creationId xmlns:p14="http://schemas.microsoft.com/office/powerpoint/2010/main" val="366096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3951" y="404777"/>
            <a:ext cx="8091055" cy="519483"/>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7" name="TextBox 6"/>
          <p:cNvSpPr txBox="1"/>
          <p:nvPr/>
        </p:nvSpPr>
        <p:spPr>
          <a:xfrm>
            <a:off x="2281382" y="1626116"/>
            <a:ext cx="9581104" cy="3970318"/>
          </a:xfrm>
          <a:prstGeom prst="rect">
            <a:avLst/>
          </a:prstGeom>
          <a:noFill/>
        </p:spPr>
        <p:txBody>
          <a:bodyPr wrap="square" rtlCol="0">
            <a:spAutoFit/>
          </a:bodyPr>
          <a:lstStyle/>
          <a:p>
            <a:pPr algn="ctr"/>
            <a:r>
              <a:rPr lang="el-GR" sz="2000" b="1" dirty="0">
                <a:solidFill>
                  <a:srgbClr val="002060"/>
                </a:solidFill>
              </a:rPr>
              <a:t>Ας ελέγξουμε τις γνώσεις μας!</a:t>
            </a:r>
            <a:endParaRPr lang="en-US" sz="2000" b="1" dirty="0">
              <a:solidFill>
                <a:srgbClr val="002060"/>
              </a:solidFill>
            </a:endParaRPr>
          </a:p>
          <a:p>
            <a:endParaRPr lang="el-GR" dirty="0" smtClean="0"/>
          </a:p>
          <a:p>
            <a:pPr marL="285750" indent="-285750" algn="just">
              <a:buFont typeface="Arial" panose="020B0604020202020204" pitchFamily="34" charset="0"/>
              <a:buChar char="•"/>
            </a:pPr>
            <a:r>
              <a:rPr lang="el-GR" b="1" dirty="0" smtClean="0">
                <a:solidFill>
                  <a:srgbClr val="002060"/>
                </a:solidFill>
              </a:rPr>
              <a:t>Η </a:t>
            </a:r>
            <a:r>
              <a:rPr lang="el-GR" b="1" dirty="0">
                <a:solidFill>
                  <a:srgbClr val="002060"/>
                </a:solidFill>
              </a:rPr>
              <a:t>λογοδοσία είναι μία από τις Αρχές, που μαζί με την ανθρώπινη παρέμβαση διέπουν τη χρήση των προσωπικών μας δεδομένων. </a:t>
            </a:r>
            <a:endParaRPr lang="el-GR" b="1" dirty="0" smtClean="0">
              <a:solidFill>
                <a:srgbClr val="002060"/>
              </a:solidFill>
            </a:endParaRPr>
          </a:p>
          <a:p>
            <a:pPr marL="285750" indent="-285750" algn="just">
              <a:buFont typeface="Arial" panose="020B0604020202020204" pitchFamily="34" charset="0"/>
              <a:buChar char="•"/>
            </a:pPr>
            <a:endParaRPr lang="el-GR" b="1" dirty="0">
              <a:solidFill>
                <a:srgbClr val="002060"/>
              </a:solidFill>
            </a:endParaRPr>
          </a:p>
          <a:p>
            <a:pPr marL="285750" indent="-285750" algn="just">
              <a:buFont typeface="Arial" panose="020B0604020202020204" pitchFamily="34" charset="0"/>
              <a:buChar char="•"/>
            </a:pPr>
            <a:r>
              <a:rPr lang="el-GR" b="1" dirty="0">
                <a:solidFill>
                  <a:srgbClr val="002060"/>
                </a:solidFill>
              </a:rPr>
              <a:t>Η αστυνομία μπορεί να επεξεργαστεί τα δεδομένα μας, για να προστατέψει τη ζωή μας. </a:t>
            </a:r>
            <a:endParaRPr lang="el-GR" b="1" dirty="0" smtClean="0">
              <a:solidFill>
                <a:srgbClr val="002060"/>
              </a:solidFill>
            </a:endParaRPr>
          </a:p>
          <a:p>
            <a:pPr marL="285750" indent="-285750" algn="just">
              <a:buFont typeface="Arial" panose="020B0604020202020204" pitchFamily="34" charset="0"/>
              <a:buChar char="•"/>
            </a:pPr>
            <a:endParaRPr lang="el-GR" b="1" dirty="0">
              <a:solidFill>
                <a:srgbClr val="002060"/>
              </a:solidFill>
            </a:endParaRPr>
          </a:p>
          <a:p>
            <a:pPr marL="285750" indent="-285750" algn="just">
              <a:buFont typeface="Arial" panose="020B0604020202020204" pitchFamily="34" charset="0"/>
              <a:buChar char="•"/>
            </a:pPr>
            <a:r>
              <a:rPr lang="el-GR" b="1" dirty="0">
                <a:solidFill>
                  <a:srgbClr val="002060"/>
                </a:solidFill>
              </a:rPr>
              <a:t>Πριν δώσουμε τη συναίνεση μας, πρέπει να ενημερωθούμε για τον κατασκευαστή του προϊόντος που αγοράζουμε, καθώς και την τιμή αυτού του προϊόντος. </a:t>
            </a:r>
            <a:endParaRPr lang="el-GR" b="1" dirty="0" smtClean="0">
              <a:solidFill>
                <a:srgbClr val="002060"/>
              </a:solidFill>
            </a:endParaRPr>
          </a:p>
          <a:p>
            <a:pPr algn="just"/>
            <a:endParaRPr lang="el-GR" b="1" dirty="0">
              <a:solidFill>
                <a:srgbClr val="002060"/>
              </a:solidFill>
            </a:endParaRPr>
          </a:p>
          <a:p>
            <a:pPr algn="just"/>
            <a:endParaRPr lang="el-GR" b="1" dirty="0">
              <a:solidFill>
                <a:srgbClr val="002060"/>
              </a:solidFill>
            </a:endParaRPr>
          </a:p>
          <a:p>
            <a:pPr algn="ctr"/>
            <a:r>
              <a:rPr lang="el-GR" b="1" dirty="0">
                <a:solidFill>
                  <a:srgbClr val="002060"/>
                </a:solidFill>
              </a:rPr>
              <a:t>Ισχύουν οι παραπάνω προτάσεις; </a:t>
            </a:r>
          </a:p>
          <a:p>
            <a:endParaRPr lang="el-GR" dirty="0"/>
          </a:p>
        </p:txBody>
      </p:sp>
    </p:spTree>
    <p:extLst>
      <p:ext uri="{BB962C8B-B14F-4D97-AF65-F5344CB8AC3E}">
        <p14:creationId xmlns:p14="http://schemas.microsoft.com/office/powerpoint/2010/main" val="316173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17474" y="392421"/>
            <a:ext cx="8091055" cy="494769"/>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7" name="Ορθογώνιο 6"/>
          <p:cNvSpPr/>
          <p:nvPr/>
        </p:nvSpPr>
        <p:spPr>
          <a:xfrm>
            <a:off x="2767914" y="1482812"/>
            <a:ext cx="8921578" cy="4247317"/>
          </a:xfrm>
          <a:prstGeom prst="rect">
            <a:avLst/>
          </a:prstGeom>
        </p:spPr>
        <p:txBody>
          <a:bodyPr wrap="square">
            <a:spAutoFit/>
          </a:bodyPr>
          <a:lstStyle/>
          <a:p>
            <a:pPr algn="ctr"/>
            <a:r>
              <a:rPr lang="el-GR" b="1" dirty="0">
                <a:solidFill>
                  <a:srgbClr val="002060"/>
                </a:solidFill>
              </a:rPr>
              <a:t>Ώρα να ξεμουδιάσουμε</a:t>
            </a:r>
            <a:r>
              <a:rPr lang="el-GR" b="1" dirty="0" smtClean="0">
                <a:solidFill>
                  <a:srgbClr val="002060"/>
                </a:solidFill>
              </a:rPr>
              <a:t>!</a:t>
            </a:r>
          </a:p>
          <a:p>
            <a:pPr algn="ctr"/>
            <a:endParaRPr lang="el-GR" b="1" dirty="0">
              <a:solidFill>
                <a:srgbClr val="002060"/>
              </a:solidFill>
            </a:endParaRPr>
          </a:p>
          <a:p>
            <a:pPr algn="just"/>
            <a:r>
              <a:rPr lang="el-GR" b="1" kern="0" dirty="0">
                <a:solidFill>
                  <a:srgbClr val="002060"/>
                </a:solidFill>
                <a:ea typeface="Times New Roman" panose="02020603050405020304" pitchFamily="18" charset="0"/>
              </a:rPr>
              <a:t>Σας ζητούμε να γράψετε σε ένα </a:t>
            </a:r>
            <a:r>
              <a:rPr lang="en-US" b="1" kern="0" dirty="0">
                <a:solidFill>
                  <a:srgbClr val="002060"/>
                </a:solidFill>
                <a:ea typeface="Times New Roman" panose="02020603050405020304" pitchFamily="18" charset="0"/>
              </a:rPr>
              <a:t>post-it</a:t>
            </a:r>
            <a:r>
              <a:rPr lang="el-GR" b="1" kern="0" dirty="0">
                <a:solidFill>
                  <a:srgbClr val="002060"/>
                </a:solidFill>
                <a:ea typeface="Times New Roman" panose="02020603050405020304" pitchFamily="18" charset="0"/>
              </a:rPr>
              <a:t> τις απαντήσεις στις παρακάτω δύο ερωτήσεις:</a:t>
            </a:r>
          </a:p>
          <a:p>
            <a:pPr algn="just"/>
            <a:endParaRPr lang="el-GR" b="1" kern="0" dirty="0">
              <a:solidFill>
                <a:srgbClr val="002060"/>
              </a:solidFill>
              <a:ea typeface="Times New Roman" panose="02020603050405020304" pitchFamily="18" charset="0"/>
            </a:endParaRPr>
          </a:p>
          <a:p>
            <a:pPr marL="285750" indent="-285750" algn="just">
              <a:lnSpc>
                <a:spcPct val="150000"/>
              </a:lnSpc>
              <a:buFont typeface="Wingdings" panose="05000000000000000000" pitchFamily="2" charset="2"/>
              <a:buChar char="ü"/>
            </a:pPr>
            <a:r>
              <a:rPr lang="el-GR" b="1" dirty="0" err="1">
                <a:solidFill>
                  <a:srgbClr val="002060"/>
                </a:solidFill>
              </a:rPr>
              <a:t>Ποιός</a:t>
            </a:r>
            <a:r>
              <a:rPr lang="el-GR" b="1" dirty="0">
                <a:solidFill>
                  <a:srgbClr val="002060"/>
                </a:solidFill>
              </a:rPr>
              <a:t>/</a:t>
            </a:r>
            <a:r>
              <a:rPr lang="el-GR" b="1" dirty="0" err="1">
                <a:solidFill>
                  <a:srgbClr val="002060"/>
                </a:solidFill>
              </a:rPr>
              <a:t>ποιά</a:t>
            </a:r>
            <a:r>
              <a:rPr lang="el-GR" b="1" dirty="0">
                <a:solidFill>
                  <a:srgbClr val="002060"/>
                </a:solidFill>
              </a:rPr>
              <a:t> από τους ανθρώπους του ΚΕ.Π.ΚΑ. οδηγεί μηχανή; </a:t>
            </a:r>
          </a:p>
          <a:p>
            <a:pPr marL="285750" indent="-285750" algn="just">
              <a:lnSpc>
                <a:spcPct val="150000"/>
              </a:lnSpc>
              <a:buFont typeface="Wingdings" panose="05000000000000000000" pitchFamily="2" charset="2"/>
              <a:buChar char="ü"/>
            </a:pPr>
            <a:r>
              <a:rPr lang="el-GR" b="1" dirty="0" err="1">
                <a:solidFill>
                  <a:srgbClr val="002060"/>
                </a:solidFill>
              </a:rPr>
              <a:t>Ποιός</a:t>
            </a:r>
            <a:r>
              <a:rPr lang="el-GR" b="1" dirty="0">
                <a:solidFill>
                  <a:srgbClr val="002060"/>
                </a:solidFill>
              </a:rPr>
              <a:t>/</a:t>
            </a:r>
            <a:r>
              <a:rPr lang="el-GR" b="1" dirty="0" err="1">
                <a:solidFill>
                  <a:srgbClr val="002060"/>
                </a:solidFill>
              </a:rPr>
              <a:t>ποιά</a:t>
            </a:r>
            <a:r>
              <a:rPr lang="el-GR" b="1" dirty="0">
                <a:solidFill>
                  <a:srgbClr val="002060"/>
                </a:solidFill>
              </a:rPr>
              <a:t> έχει σκυλάκι που το λένε </a:t>
            </a:r>
            <a:r>
              <a:rPr lang="en-GB" b="1" dirty="0">
                <a:solidFill>
                  <a:srgbClr val="002060"/>
                </a:solidFill>
              </a:rPr>
              <a:t>Luna</a:t>
            </a:r>
            <a:r>
              <a:rPr lang="el-GR" b="1" dirty="0">
                <a:solidFill>
                  <a:srgbClr val="002060"/>
                </a:solidFill>
              </a:rPr>
              <a:t>; </a:t>
            </a:r>
          </a:p>
          <a:p>
            <a:pPr marL="285750" indent="-285750" algn="just">
              <a:lnSpc>
                <a:spcPct val="150000"/>
              </a:lnSpc>
              <a:buFont typeface="Wingdings" panose="05000000000000000000" pitchFamily="2" charset="2"/>
              <a:buChar char="ü"/>
            </a:pPr>
            <a:endParaRPr lang="el-GR" b="1" dirty="0">
              <a:solidFill>
                <a:srgbClr val="002060"/>
              </a:solidFill>
            </a:endParaRPr>
          </a:p>
          <a:p>
            <a:pPr algn="just">
              <a:lnSpc>
                <a:spcPct val="150000"/>
              </a:lnSpc>
            </a:pPr>
            <a:r>
              <a:rPr lang="el-GR" b="1" dirty="0">
                <a:solidFill>
                  <a:srgbClr val="002060"/>
                </a:solidFill>
              </a:rPr>
              <a:t>Έτσι, θα γνωριστούμε καλύτερα. Αλλά και στο τέλος του σεμιναρίου θα ανακηρύξουμε τον μεγάλο νικητή – αυτόν που θα έχει δώσει τις περισσότερες σωστές απαντήσεις. </a:t>
            </a:r>
          </a:p>
          <a:p>
            <a:pPr algn="just"/>
            <a:endParaRPr lang="el-GR" b="1" dirty="0">
              <a:solidFill>
                <a:srgbClr val="002060"/>
              </a:solidFill>
            </a:endParaRPr>
          </a:p>
        </p:txBody>
      </p:sp>
    </p:spTree>
    <p:extLst>
      <p:ext uri="{BB962C8B-B14F-4D97-AF65-F5344CB8AC3E}">
        <p14:creationId xmlns:p14="http://schemas.microsoft.com/office/powerpoint/2010/main" val="409225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1" y="370203"/>
            <a:ext cx="8091055" cy="1279623"/>
          </a:xfrm>
        </p:spPr>
        <p:txBody>
          <a:bodyPr>
            <a:normAutofit/>
          </a:bodyPr>
          <a:lstStyle/>
          <a:p>
            <a:pPr algn="ctr"/>
            <a:r>
              <a:rPr lang="en-US" sz="3200" b="1" dirty="0" smtClean="0">
                <a:solidFill>
                  <a:schemeClr val="tx2">
                    <a:lumMod val="20000"/>
                    <a:lumOff val="80000"/>
                  </a:schemeClr>
                </a:solidFill>
              </a:rPr>
              <a:t>IDEA – </a:t>
            </a:r>
            <a:r>
              <a:rPr lang="el-GR" sz="3200" b="1" dirty="0" smtClean="0">
                <a:solidFill>
                  <a:schemeClr val="tx2">
                    <a:lumMod val="20000"/>
                    <a:lumOff val="80000"/>
                  </a:schemeClr>
                </a:solidFill>
              </a:rPr>
              <a:t/>
            </a:r>
            <a:br>
              <a:rPr lang="el-GR" sz="3200" b="1" dirty="0" smtClean="0">
                <a:solidFill>
                  <a:schemeClr val="tx2">
                    <a:lumMod val="20000"/>
                    <a:lumOff val="80000"/>
                  </a:schemeClr>
                </a:solidFill>
              </a:rPr>
            </a:br>
            <a:r>
              <a:rPr lang="el-GR" sz="3200" b="1" dirty="0"/>
              <a:t>ΠΡΟΣΤΑΣΙΑ ΠΡΟΣΩΠΙΚΩΝ ΔΕΔΟΜΕΝΩΝ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1890672" y="1859755"/>
            <a:ext cx="9725893" cy="267765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a:p>
            <a:pPr algn="ctr"/>
            <a:r>
              <a:rPr lang="el-GR" sz="3200" b="1" dirty="0" smtClean="0">
                <a:solidFill>
                  <a:srgbClr val="002060"/>
                </a:solidFill>
              </a:rPr>
              <a:t>Καλώς ορίσατε! </a:t>
            </a:r>
          </a:p>
          <a:p>
            <a:pPr algn="ctr"/>
            <a:endParaRPr lang="el-GR" sz="3200" b="1" dirty="0" smtClean="0">
              <a:solidFill>
                <a:srgbClr val="002060"/>
              </a:solidFill>
            </a:endParaRPr>
          </a:p>
          <a:p>
            <a:pPr algn="ctr"/>
            <a:r>
              <a:rPr lang="el-GR" sz="3200" b="1" dirty="0" smtClean="0">
                <a:solidFill>
                  <a:srgbClr val="002060"/>
                </a:solidFill>
              </a:rPr>
              <a:t>Ώρα να συστηθούμε!</a:t>
            </a:r>
          </a:p>
          <a:p>
            <a:pPr algn="ctr"/>
            <a:endParaRPr lang="el-GR" sz="3200" b="1" dirty="0" smtClean="0">
              <a:solidFill>
                <a:srgbClr val="002060"/>
              </a:solidFill>
            </a:endParaRPr>
          </a:p>
        </p:txBody>
      </p:sp>
    </p:spTree>
    <p:extLst>
      <p:ext uri="{BB962C8B-B14F-4D97-AF65-F5344CB8AC3E}">
        <p14:creationId xmlns:p14="http://schemas.microsoft.com/office/powerpoint/2010/main" val="2927673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332340"/>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3823177" y="1978955"/>
            <a:ext cx="5696125" cy="2646878"/>
          </a:xfrm>
          <a:prstGeom prst="rect">
            <a:avLst/>
          </a:prstGeom>
          <a:noFill/>
        </p:spPr>
        <p:txBody>
          <a:bodyPr wrap="square" rtlCol="0">
            <a:spAutoFit/>
          </a:bodyPr>
          <a:lstStyle/>
          <a:p>
            <a:r>
              <a:rPr lang="el-GR" sz="2400" b="1" dirty="0">
                <a:solidFill>
                  <a:srgbClr val="002060"/>
                </a:solidFill>
              </a:rPr>
              <a:t>κ</a:t>
            </a:r>
            <a:r>
              <a:rPr lang="el-GR" sz="2400" b="1" dirty="0" smtClean="0">
                <a:solidFill>
                  <a:srgbClr val="002060"/>
                </a:solidFill>
              </a:rPr>
              <a:t>αι τώρα…</a:t>
            </a:r>
          </a:p>
          <a:p>
            <a:pPr algn="just"/>
            <a:endParaRPr lang="el-GR" b="1" dirty="0">
              <a:solidFill>
                <a:srgbClr val="002060"/>
              </a:solidFill>
            </a:endParaRPr>
          </a:p>
          <a:p>
            <a:pPr algn="just"/>
            <a:endParaRPr lang="el-GR" b="1" dirty="0">
              <a:solidFill>
                <a:srgbClr val="002060"/>
              </a:solidFill>
            </a:endParaRPr>
          </a:p>
          <a:p>
            <a:pPr algn="just"/>
            <a:endParaRPr lang="el-GR" sz="3600" b="1" dirty="0" smtClean="0">
              <a:solidFill>
                <a:srgbClr val="002060"/>
              </a:solidFill>
            </a:endParaRPr>
          </a:p>
          <a:p>
            <a:pPr algn="ctr"/>
            <a:r>
              <a:rPr lang="el-GR" sz="3600" b="1" dirty="0" smtClean="0">
                <a:solidFill>
                  <a:srgbClr val="002060"/>
                </a:solidFill>
              </a:rPr>
              <a:t>15’ διάλειμμα</a:t>
            </a:r>
          </a:p>
          <a:p>
            <a:pPr algn="just"/>
            <a:endParaRPr lang="el-GR" sz="1600" b="1" dirty="0">
              <a:solidFill>
                <a:srgbClr val="002060"/>
              </a:solidFill>
            </a:endParaRPr>
          </a:p>
          <a:p>
            <a:pPr algn="just"/>
            <a:endParaRPr lang="el-GR" b="1" u="sng" dirty="0">
              <a:solidFill>
                <a:srgbClr val="002060"/>
              </a:solidFill>
            </a:endParaRPr>
          </a:p>
        </p:txBody>
      </p:sp>
    </p:spTree>
    <p:extLst>
      <p:ext uri="{BB962C8B-B14F-4D97-AF65-F5344CB8AC3E}">
        <p14:creationId xmlns:p14="http://schemas.microsoft.com/office/powerpoint/2010/main" val="348082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40061"/>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759977" y="1342239"/>
            <a:ext cx="9001387" cy="4934204"/>
          </a:xfrm>
          <a:prstGeom prst="rect">
            <a:avLst/>
          </a:prstGeom>
          <a:noFill/>
        </p:spPr>
        <p:txBody>
          <a:bodyPr wrap="square" rtlCol="0">
            <a:spAutoFit/>
          </a:bodyPr>
          <a:lstStyle/>
          <a:p>
            <a:pPr algn="just"/>
            <a:r>
              <a:rPr lang="el-GR" b="1" u="sng" dirty="0" smtClean="0">
                <a:solidFill>
                  <a:srgbClr val="002060"/>
                </a:solidFill>
              </a:rPr>
              <a:t>Προστασία της ιδιωτικής ζωής</a:t>
            </a:r>
          </a:p>
          <a:p>
            <a:pPr algn="just"/>
            <a:endParaRPr lang="el-GR" b="1" dirty="0" smtClean="0">
              <a:solidFill>
                <a:srgbClr val="002060"/>
              </a:solidFill>
            </a:endParaRPr>
          </a:p>
          <a:p>
            <a:pPr algn="just"/>
            <a:r>
              <a:rPr lang="el-GR" b="1" dirty="0" smtClean="0">
                <a:solidFill>
                  <a:srgbClr val="002060"/>
                </a:solidFill>
              </a:rPr>
              <a:t>Ν.3471/2006 – Δικαιώματα καταναλωτών:</a:t>
            </a:r>
          </a:p>
          <a:p>
            <a:pPr algn="just"/>
            <a:endParaRPr lang="el-GR" b="1" dirty="0" smtClean="0">
              <a:solidFill>
                <a:srgbClr val="002060"/>
              </a:solidFill>
            </a:endParaRPr>
          </a:p>
          <a:p>
            <a:pPr marL="285750" lvl="0" indent="-285750" algn="just">
              <a:lnSpc>
                <a:spcPct val="150000"/>
              </a:lnSpc>
              <a:buFont typeface="Wingdings" panose="05000000000000000000" pitchFamily="2" charset="2"/>
              <a:buChar char="ü"/>
            </a:pPr>
            <a:r>
              <a:rPr lang="el-GR" b="1" dirty="0">
                <a:solidFill>
                  <a:srgbClr val="002060"/>
                </a:solidFill>
              </a:rPr>
              <a:t>τ</a:t>
            </a:r>
            <a:r>
              <a:rPr lang="el-GR" b="1" dirty="0" smtClean="0">
                <a:solidFill>
                  <a:srgbClr val="002060"/>
                </a:solidFill>
              </a:rPr>
              <a:t>ήρηση </a:t>
            </a:r>
            <a:r>
              <a:rPr lang="el-GR" b="1" dirty="0">
                <a:solidFill>
                  <a:srgbClr val="002060"/>
                </a:solidFill>
              </a:rPr>
              <a:t>απόρρητου </a:t>
            </a:r>
            <a:endParaRPr lang="el-GR" b="1" dirty="0" smtClean="0">
              <a:solidFill>
                <a:srgbClr val="002060"/>
              </a:solidFill>
            </a:endParaRPr>
          </a:p>
          <a:p>
            <a:pPr marL="285750" lvl="0" indent="-285750" algn="just">
              <a:lnSpc>
                <a:spcPct val="150000"/>
              </a:lnSpc>
              <a:buFont typeface="Wingdings" panose="05000000000000000000" pitchFamily="2" charset="2"/>
              <a:buChar char="ü"/>
            </a:pPr>
            <a:r>
              <a:rPr lang="el-GR" b="1" dirty="0">
                <a:solidFill>
                  <a:srgbClr val="002060"/>
                </a:solidFill>
              </a:rPr>
              <a:t>μ</a:t>
            </a:r>
            <a:r>
              <a:rPr lang="el-GR" b="1" dirty="0" smtClean="0">
                <a:solidFill>
                  <a:srgbClr val="002060"/>
                </a:solidFill>
              </a:rPr>
              <a:t>η </a:t>
            </a:r>
            <a:r>
              <a:rPr lang="el-GR" b="1" dirty="0">
                <a:solidFill>
                  <a:srgbClr val="002060"/>
                </a:solidFill>
              </a:rPr>
              <a:t>λήψη αναλυτικών λογαριασμών,</a:t>
            </a:r>
          </a:p>
          <a:p>
            <a:pPr marL="285750" lvl="0" indent="-285750" algn="just">
              <a:lnSpc>
                <a:spcPct val="150000"/>
              </a:lnSpc>
              <a:buFont typeface="Wingdings" panose="05000000000000000000" pitchFamily="2" charset="2"/>
              <a:buChar char="ü"/>
            </a:pPr>
            <a:r>
              <a:rPr lang="el-GR" b="1" dirty="0">
                <a:solidFill>
                  <a:srgbClr val="002060"/>
                </a:solidFill>
              </a:rPr>
              <a:t>α</a:t>
            </a:r>
            <a:r>
              <a:rPr lang="el-GR" b="1" dirty="0" smtClean="0">
                <a:solidFill>
                  <a:srgbClr val="002060"/>
                </a:solidFill>
              </a:rPr>
              <a:t>ναγνώριση </a:t>
            </a:r>
            <a:r>
              <a:rPr lang="el-GR" b="1" dirty="0">
                <a:solidFill>
                  <a:srgbClr val="002060"/>
                </a:solidFill>
              </a:rPr>
              <a:t>κλήσης και περιορισμός της,</a:t>
            </a:r>
          </a:p>
          <a:p>
            <a:pPr marL="285750" lvl="0" indent="-285750" algn="just">
              <a:lnSpc>
                <a:spcPct val="150000"/>
              </a:lnSpc>
              <a:buFont typeface="Wingdings" panose="05000000000000000000" pitchFamily="2" charset="2"/>
              <a:buChar char="ü"/>
            </a:pPr>
            <a:r>
              <a:rPr lang="el-GR" b="1" dirty="0">
                <a:solidFill>
                  <a:srgbClr val="002060"/>
                </a:solidFill>
              </a:rPr>
              <a:t>α</a:t>
            </a:r>
            <a:r>
              <a:rPr lang="el-GR" b="1" dirty="0" smtClean="0">
                <a:solidFill>
                  <a:srgbClr val="002060"/>
                </a:solidFill>
              </a:rPr>
              <a:t>παγόρευση </a:t>
            </a:r>
            <a:r>
              <a:rPr lang="el-GR" b="1" dirty="0">
                <a:solidFill>
                  <a:srgbClr val="002060"/>
                </a:solidFill>
              </a:rPr>
              <a:t>προώθησης κλήσεων τρίτων στη συσκευή μας,</a:t>
            </a:r>
          </a:p>
          <a:p>
            <a:pPr marL="285750" lvl="0" indent="-285750" algn="just">
              <a:lnSpc>
                <a:spcPct val="150000"/>
              </a:lnSpc>
              <a:buFont typeface="Wingdings" panose="05000000000000000000" pitchFamily="2" charset="2"/>
              <a:buChar char="ü"/>
            </a:pPr>
            <a:r>
              <a:rPr lang="el-GR" b="1" dirty="0">
                <a:solidFill>
                  <a:srgbClr val="002060"/>
                </a:solidFill>
              </a:rPr>
              <a:t>α</a:t>
            </a:r>
            <a:r>
              <a:rPr lang="el-GR" b="1" dirty="0" smtClean="0">
                <a:solidFill>
                  <a:srgbClr val="002060"/>
                </a:solidFill>
              </a:rPr>
              <a:t>πόρριψη </a:t>
            </a:r>
            <a:r>
              <a:rPr lang="en-US" b="1" dirty="0">
                <a:solidFill>
                  <a:srgbClr val="002060"/>
                </a:solidFill>
              </a:rPr>
              <a:t>spam</a:t>
            </a:r>
            <a:r>
              <a:rPr lang="el-GR" b="1" dirty="0">
                <a:solidFill>
                  <a:srgbClr val="002060"/>
                </a:solidFill>
              </a:rPr>
              <a:t>,</a:t>
            </a:r>
          </a:p>
          <a:p>
            <a:pPr marL="285750" lvl="0" indent="-285750" algn="just">
              <a:lnSpc>
                <a:spcPct val="150000"/>
              </a:lnSpc>
              <a:buFont typeface="Wingdings" panose="05000000000000000000" pitchFamily="2" charset="2"/>
              <a:buChar char="ü"/>
            </a:pPr>
            <a:r>
              <a:rPr lang="el-GR" b="1" dirty="0">
                <a:solidFill>
                  <a:srgbClr val="002060"/>
                </a:solidFill>
              </a:rPr>
              <a:t>μ</a:t>
            </a:r>
            <a:r>
              <a:rPr lang="el-GR" b="1" dirty="0" smtClean="0">
                <a:solidFill>
                  <a:srgbClr val="002060"/>
                </a:solidFill>
              </a:rPr>
              <a:t>η </a:t>
            </a:r>
            <a:r>
              <a:rPr lang="el-GR" b="1" dirty="0">
                <a:solidFill>
                  <a:srgbClr val="002060"/>
                </a:solidFill>
              </a:rPr>
              <a:t>δημοσιοποίηση των στοιχείων μας σε έντυπους, ή ηλεκτρονικούς καταλόγους.</a:t>
            </a:r>
          </a:p>
          <a:p>
            <a:pPr algn="just"/>
            <a:endParaRPr lang="el-GR" b="1" dirty="0" smtClean="0">
              <a:solidFill>
                <a:srgbClr val="002060"/>
              </a:solidFill>
            </a:endParaRPr>
          </a:p>
          <a:p>
            <a:pPr algn="just"/>
            <a:endParaRPr lang="el-GR" sz="1600" b="1" dirty="0">
              <a:solidFill>
                <a:srgbClr val="002060"/>
              </a:solidFill>
            </a:endParaRPr>
          </a:p>
          <a:p>
            <a:pPr algn="just"/>
            <a:endParaRPr lang="el-GR" b="1" u="sng" dirty="0">
              <a:solidFill>
                <a:srgbClr val="002060"/>
              </a:solidFill>
            </a:endParaRPr>
          </a:p>
        </p:txBody>
      </p:sp>
    </p:spTree>
    <p:extLst>
      <p:ext uri="{BB962C8B-B14F-4D97-AF65-F5344CB8AC3E}">
        <p14:creationId xmlns:p14="http://schemas.microsoft.com/office/powerpoint/2010/main" val="28383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87181"/>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810271" y="1568740"/>
            <a:ext cx="9169208" cy="4597168"/>
          </a:xfrm>
          <a:prstGeom prst="rect">
            <a:avLst/>
          </a:prstGeom>
          <a:noFill/>
        </p:spPr>
        <p:txBody>
          <a:bodyPr wrap="square" rtlCol="0">
            <a:spAutoFit/>
          </a:bodyPr>
          <a:lstStyle/>
          <a:p>
            <a:pPr algn="just"/>
            <a:r>
              <a:rPr lang="el-GR" b="1" u="sng" dirty="0" smtClean="0">
                <a:solidFill>
                  <a:srgbClr val="002060"/>
                </a:solidFill>
              </a:rPr>
              <a:t>Προστασία της ιδιωτικής ζωής</a:t>
            </a:r>
          </a:p>
          <a:p>
            <a:pPr algn="just"/>
            <a:endParaRPr lang="el-GR" b="1" dirty="0" smtClean="0">
              <a:solidFill>
                <a:srgbClr val="002060"/>
              </a:solidFill>
            </a:endParaRPr>
          </a:p>
          <a:p>
            <a:pPr algn="just"/>
            <a:r>
              <a:rPr lang="el-GR" b="1" dirty="0" smtClean="0">
                <a:solidFill>
                  <a:srgbClr val="002060"/>
                </a:solidFill>
              </a:rPr>
              <a:t>Ν.3471/2006 – Κίνδυνοι:</a:t>
            </a:r>
          </a:p>
          <a:p>
            <a:pPr algn="just"/>
            <a:endParaRPr lang="el-GR" b="1" dirty="0" smtClean="0">
              <a:solidFill>
                <a:srgbClr val="002060"/>
              </a:solidFill>
            </a:endParaRPr>
          </a:p>
          <a:p>
            <a:pPr marL="285750" lvl="0" indent="-285750" algn="just">
              <a:lnSpc>
                <a:spcPct val="150000"/>
              </a:lnSpc>
              <a:buFont typeface="Wingdings" panose="05000000000000000000" pitchFamily="2" charset="2"/>
              <a:buChar char="Ø"/>
            </a:pPr>
            <a:r>
              <a:rPr lang="en-GB" b="1" dirty="0">
                <a:solidFill>
                  <a:srgbClr val="002060"/>
                </a:solidFill>
              </a:rPr>
              <a:t>Cookies,</a:t>
            </a:r>
            <a:endParaRPr lang="el-GR" b="1" dirty="0">
              <a:solidFill>
                <a:srgbClr val="002060"/>
              </a:solidFill>
            </a:endParaRPr>
          </a:p>
          <a:p>
            <a:pPr marL="285750" lvl="0" indent="-285750" algn="just">
              <a:lnSpc>
                <a:spcPct val="150000"/>
              </a:lnSpc>
              <a:buFont typeface="Wingdings" panose="05000000000000000000" pitchFamily="2" charset="2"/>
              <a:buChar char="Ø"/>
            </a:pPr>
            <a:r>
              <a:rPr lang="el-GR" b="1" dirty="0">
                <a:solidFill>
                  <a:srgbClr val="002060"/>
                </a:solidFill>
              </a:rPr>
              <a:t>Ανάλυση συμπεριφοράς και </a:t>
            </a:r>
            <a:r>
              <a:rPr lang="el-GR" b="1" dirty="0" err="1">
                <a:solidFill>
                  <a:srgbClr val="002060"/>
                </a:solidFill>
              </a:rPr>
              <a:t>στοχευμένη</a:t>
            </a:r>
            <a:r>
              <a:rPr lang="el-GR" b="1" dirty="0">
                <a:solidFill>
                  <a:srgbClr val="002060"/>
                </a:solidFill>
              </a:rPr>
              <a:t> διαφήμιση, </a:t>
            </a:r>
          </a:p>
          <a:p>
            <a:pPr marL="285750" lvl="0" indent="-285750" algn="just">
              <a:lnSpc>
                <a:spcPct val="150000"/>
              </a:lnSpc>
              <a:buFont typeface="Wingdings" panose="05000000000000000000" pitchFamily="2" charset="2"/>
              <a:buChar char="Ø"/>
            </a:pPr>
            <a:r>
              <a:rPr lang="el-GR" b="1" dirty="0">
                <a:solidFill>
                  <a:srgbClr val="002060"/>
                </a:solidFill>
              </a:rPr>
              <a:t>Μηχανές αναζήτησης,</a:t>
            </a:r>
          </a:p>
          <a:p>
            <a:pPr marL="285750" lvl="0" indent="-285750" algn="just">
              <a:lnSpc>
                <a:spcPct val="150000"/>
              </a:lnSpc>
              <a:buFont typeface="Wingdings" panose="05000000000000000000" pitchFamily="2" charset="2"/>
              <a:buChar char="Ø"/>
            </a:pPr>
            <a:r>
              <a:rPr lang="el-GR" b="1" dirty="0">
                <a:solidFill>
                  <a:srgbClr val="002060"/>
                </a:solidFill>
              </a:rPr>
              <a:t>Δημοσίευση δεδομένων σε χώρους συζήτησης και κοινωνικά δίκτυα,</a:t>
            </a:r>
          </a:p>
          <a:p>
            <a:pPr marL="285750" lvl="0" indent="-285750" algn="just">
              <a:lnSpc>
                <a:spcPct val="150000"/>
              </a:lnSpc>
              <a:buFont typeface="Wingdings" panose="05000000000000000000" pitchFamily="2" charset="2"/>
              <a:buChar char="Ø"/>
            </a:pPr>
            <a:r>
              <a:rPr lang="el-GR" b="1" dirty="0">
                <a:solidFill>
                  <a:srgbClr val="002060"/>
                </a:solidFill>
              </a:rPr>
              <a:t>Υπηρεσίες τρισδιάστατης εικονικής περιήγησης,</a:t>
            </a:r>
          </a:p>
          <a:p>
            <a:pPr marL="285750" lvl="0" indent="-285750" algn="just">
              <a:lnSpc>
                <a:spcPct val="150000"/>
              </a:lnSpc>
              <a:buFont typeface="Wingdings" panose="05000000000000000000" pitchFamily="2" charset="2"/>
              <a:buChar char="Ø"/>
            </a:pPr>
            <a:r>
              <a:rPr lang="el-GR" b="1" dirty="0">
                <a:solidFill>
                  <a:srgbClr val="002060"/>
                </a:solidFill>
              </a:rPr>
              <a:t>Υποκλοπή ταυτότητας. </a:t>
            </a:r>
          </a:p>
          <a:p>
            <a:pPr algn="just"/>
            <a:endParaRPr lang="el-GR" b="1" dirty="0" smtClean="0">
              <a:solidFill>
                <a:srgbClr val="002060"/>
              </a:solidFill>
            </a:endParaRPr>
          </a:p>
          <a:p>
            <a:pPr algn="just"/>
            <a:endParaRPr lang="el-GR" sz="1600" b="1" dirty="0">
              <a:solidFill>
                <a:srgbClr val="002060"/>
              </a:solidFill>
            </a:endParaRPr>
          </a:p>
          <a:p>
            <a:pPr algn="just"/>
            <a:endParaRPr lang="el-GR" b="1" u="sng" dirty="0">
              <a:solidFill>
                <a:srgbClr val="002060"/>
              </a:solidFill>
            </a:endParaRPr>
          </a:p>
        </p:txBody>
      </p:sp>
    </p:spTree>
    <p:extLst>
      <p:ext uri="{BB962C8B-B14F-4D97-AF65-F5344CB8AC3E}">
        <p14:creationId xmlns:p14="http://schemas.microsoft.com/office/powerpoint/2010/main" val="62771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87181"/>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743199" y="1451295"/>
            <a:ext cx="9076889" cy="6370975"/>
          </a:xfrm>
          <a:prstGeom prst="rect">
            <a:avLst/>
          </a:prstGeom>
          <a:noFill/>
        </p:spPr>
        <p:txBody>
          <a:bodyPr wrap="square" rtlCol="0">
            <a:spAutoFit/>
          </a:bodyPr>
          <a:lstStyle/>
          <a:p>
            <a:pPr algn="just"/>
            <a:r>
              <a:rPr lang="el-GR" b="1" u="sng" dirty="0" smtClean="0">
                <a:solidFill>
                  <a:srgbClr val="002060"/>
                </a:solidFill>
              </a:rPr>
              <a:t>Πνευματική ιδιοκτησία:</a:t>
            </a:r>
          </a:p>
          <a:p>
            <a:pPr algn="just"/>
            <a:endParaRPr lang="el-GR" b="1" u="sng" dirty="0">
              <a:solidFill>
                <a:srgbClr val="002060"/>
              </a:solidFill>
            </a:endParaRPr>
          </a:p>
          <a:p>
            <a:pPr algn="just"/>
            <a:r>
              <a:rPr lang="el-GR" b="1" dirty="0" smtClean="0">
                <a:solidFill>
                  <a:srgbClr val="002060"/>
                </a:solidFill>
              </a:rPr>
              <a:t>Στο διαδίκτυο προστατεύονται:</a:t>
            </a:r>
          </a:p>
          <a:p>
            <a:pPr algn="just"/>
            <a:endParaRPr lang="el-GR" b="1" dirty="0" smtClean="0">
              <a:solidFill>
                <a:srgbClr val="002060"/>
              </a:solidFill>
            </a:endParaRPr>
          </a:p>
          <a:p>
            <a:pPr marL="285750" indent="-285750" algn="just">
              <a:lnSpc>
                <a:spcPct val="150000"/>
              </a:lnSpc>
              <a:buFont typeface="Wingdings" panose="05000000000000000000" pitchFamily="2" charset="2"/>
              <a:buChar char="ü"/>
            </a:pPr>
            <a:r>
              <a:rPr lang="el-GR" sz="1600" b="1" dirty="0">
                <a:solidFill>
                  <a:srgbClr val="002060"/>
                </a:solidFill>
              </a:rPr>
              <a:t>διανοητική ιδιοκτησία</a:t>
            </a:r>
            <a:r>
              <a:rPr lang="el-GR" sz="1600" b="1" dirty="0" smtClean="0">
                <a:solidFill>
                  <a:srgbClr val="002060"/>
                </a:solidFill>
              </a:rPr>
              <a:t>,</a:t>
            </a:r>
          </a:p>
          <a:p>
            <a:pPr marL="285750" indent="-285750" algn="just">
              <a:lnSpc>
                <a:spcPct val="150000"/>
              </a:lnSpc>
              <a:buFont typeface="Wingdings" panose="05000000000000000000" pitchFamily="2" charset="2"/>
              <a:buChar char="ü"/>
            </a:pPr>
            <a:r>
              <a:rPr lang="el-GR" sz="1600" b="1" dirty="0" smtClean="0">
                <a:solidFill>
                  <a:srgbClr val="002060"/>
                </a:solidFill>
              </a:rPr>
              <a:t>συγγενικά δικαιώματα,</a:t>
            </a:r>
          </a:p>
          <a:p>
            <a:pPr marL="285750" indent="-285750" algn="just">
              <a:lnSpc>
                <a:spcPct val="150000"/>
              </a:lnSpc>
              <a:buFont typeface="Wingdings" panose="05000000000000000000" pitchFamily="2" charset="2"/>
              <a:buChar char="ü"/>
            </a:pPr>
            <a:r>
              <a:rPr lang="el-GR" sz="1600" b="1" dirty="0" smtClean="0">
                <a:solidFill>
                  <a:srgbClr val="002060"/>
                </a:solidFill>
              </a:rPr>
              <a:t>βιομηχανική </a:t>
            </a:r>
            <a:r>
              <a:rPr lang="el-GR" sz="1600" b="1" dirty="0">
                <a:solidFill>
                  <a:srgbClr val="002060"/>
                </a:solidFill>
              </a:rPr>
              <a:t>ιδιοκτησία, </a:t>
            </a:r>
            <a:endParaRPr lang="el-GR" sz="1600" b="1" dirty="0" smtClean="0">
              <a:solidFill>
                <a:srgbClr val="002060"/>
              </a:solidFill>
            </a:endParaRPr>
          </a:p>
          <a:p>
            <a:pPr marL="285750" indent="-285750" algn="just">
              <a:lnSpc>
                <a:spcPct val="150000"/>
              </a:lnSpc>
              <a:buFont typeface="Wingdings" panose="05000000000000000000" pitchFamily="2" charset="2"/>
              <a:buChar char="ü"/>
            </a:pPr>
            <a:r>
              <a:rPr lang="el-GR" sz="1600" b="1" dirty="0" smtClean="0">
                <a:solidFill>
                  <a:srgbClr val="002060"/>
                </a:solidFill>
              </a:rPr>
              <a:t>βάσεις δεδομένων,</a:t>
            </a:r>
          </a:p>
          <a:p>
            <a:pPr algn="just">
              <a:lnSpc>
                <a:spcPct val="150000"/>
              </a:lnSpc>
            </a:pPr>
            <a:endParaRPr lang="el-GR" sz="1600" b="1" dirty="0">
              <a:solidFill>
                <a:srgbClr val="002060"/>
              </a:solidFill>
            </a:endParaRPr>
          </a:p>
          <a:p>
            <a:pPr algn="ctr">
              <a:lnSpc>
                <a:spcPct val="150000"/>
              </a:lnSpc>
            </a:pPr>
            <a:r>
              <a:rPr lang="el-GR" sz="1600" b="1" dirty="0" smtClean="0">
                <a:solidFill>
                  <a:srgbClr val="002060"/>
                </a:solidFill>
              </a:rPr>
              <a:t>Διάρκεια πνευματικής ιδιοκτησίας: </a:t>
            </a:r>
          </a:p>
          <a:p>
            <a:pPr algn="ctr">
              <a:lnSpc>
                <a:spcPct val="150000"/>
              </a:lnSpc>
            </a:pPr>
            <a:r>
              <a:rPr lang="el-GR" sz="1600" b="1" dirty="0" smtClean="0">
                <a:solidFill>
                  <a:srgbClr val="002060"/>
                </a:solidFill>
              </a:rPr>
              <a:t>Η ζωή του δημιουργού + 70 χρόνια μετά τον θάνατο</a:t>
            </a:r>
          </a:p>
          <a:p>
            <a:pPr algn="ctr">
              <a:lnSpc>
                <a:spcPct val="150000"/>
              </a:lnSpc>
            </a:pPr>
            <a:endParaRPr lang="el-GR" sz="1600" b="1" dirty="0">
              <a:solidFill>
                <a:srgbClr val="002060"/>
              </a:solidFill>
            </a:endParaRPr>
          </a:p>
          <a:p>
            <a:pPr algn="ctr">
              <a:lnSpc>
                <a:spcPct val="150000"/>
              </a:lnSpc>
            </a:pPr>
            <a:r>
              <a:rPr lang="el-GR" sz="1600" b="1" dirty="0">
                <a:solidFill>
                  <a:srgbClr val="002060"/>
                </a:solidFill>
              </a:rPr>
              <a:t>Οι Οργανισμοί Συλλογικής Διαχείρισης (ΟΣΔ) διαχειρίζονται </a:t>
            </a:r>
            <a:endParaRPr lang="el-GR" sz="1600" b="1" dirty="0" smtClean="0">
              <a:solidFill>
                <a:srgbClr val="002060"/>
              </a:solidFill>
            </a:endParaRPr>
          </a:p>
          <a:p>
            <a:pPr algn="ctr">
              <a:lnSpc>
                <a:spcPct val="150000"/>
              </a:lnSpc>
            </a:pPr>
            <a:r>
              <a:rPr lang="el-GR" sz="1600" b="1" dirty="0" smtClean="0">
                <a:solidFill>
                  <a:srgbClr val="002060"/>
                </a:solidFill>
              </a:rPr>
              <a:t>δικαιώματα </a:t>
            </a:r>
            <a:r>
              <a:rPr lang="el-GR" sz="1600" b="1" dirty="0">
                <a:solidFill>
                  <a:srgbClr val="002060"/>
                </a:solidFill>
              </a:rPr>
              <a:t>δημιουργών και δικαιούχων συγγενικών δικαιωμάτων.</a:t>
            </a:r>
          </a:p>
          <a:p>
            <a:pPr algn="ctr">
              <a:lnSpc>
                <a:spcPct val="150000"/>
              </a:lnSpc>
            </a:pPr>
            <a:endParaRPr lang="el-GR" sz="1600" b="1" dirty="0" smtClean="0">
              <a:solidFill>
                <a:srgbClr val="002060"/>
              </a:solidFill>
            </a:endParaRPr>
          </a:p>
          <a:p>
            <a:pPr algn="ctr">
              <a:lnSpc>
                <a:spcPct val="150000"/>
              </a:lnSpc>
            </a:pPr>
            <a:endParaRPr lang="el-GR" sz="1600" b="1" dirty="0">
              <a:solidFill>
                <a:srgbClr val="002060"/>
              </a:solidFill>
            </a:endParaRPr>
          </a:p>
          <a:p>
            <a:pPr algn="just">
              <a:lnSpc>
                <a:spcPct val="150000"/>
              </a:lnSpc>
            </a:pPr>
            <a:endParaRPr lang="el-GR" sz="1600" b="1" dirty="0" smtClean="0">
              <a:solidFill>
                <a:srgbClr val="002060"/>
              </a:solidFill>
            </a:endParaRPr>
          </a:p>
          <a:p>
            <a:pPr algn="just"/>
            <a:endParaRPr lang="el-GR" b="1" u="sng" dirty="0">
              <a:solidFill>
                <a:srgbClr val="002060"/>
              </a:solidFill>
            </a:endParaRPr>
          </a:p>
        </p:txBody>
      </p:sp>
    </p:spTree>
    <p:extLst>
      <p:ext uri="{BB962C8B-B14F-4D97-AF65-F5344CB8AC3E}">
        <p14:creationId xmlns:p14="http://schemas.microsoft.com/office/powerpoint/2010/main" val="2187499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347019"/>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810271" y="1568740"/>
            <a:ext cx="9169208" cy="892552"/>
          </a:xfrm>
          <a:prstGeom prst="rect">
            <a:avLst/>
          </a:prstGeom>
          <a:noFill/>
        </p:spPr>
        <p:txBody>
          <a:bodyPr wrap="square" rtlCol="0">
            <a:spAutoFit/>
          </a:bodyPr>
          <a:lstStyle/>
          <a:p>
            <a:pPr algn="just"/>
            <a:endParaRPr lang="el-GR" b="1" dirty="0" smtClean="0">
              <a:solidFill>
                <a:srgbClr val="002060"/>
              </a:solidFill>
            </a:endParaRPr>
          </a:p>
          <a:p>
            <a:pPr algn="just"/>
            <a:endParaRPr lang="el-GR" sz="1600" b="1" dirty="0">
              <a:solidFill>
                <a:srgbClr val="002060"/>
              </a:solidFill>
            </a:endParaRPr>
          </a:p>
          <a:p>
            <a:pPr algn="just"/>
            <a:endParaRPr lang="el-GR" b="1" u="sng" dirty="0">
              <a:solidFill>
                <a:srgbClr val="002060"/>
              </a:solidFill>
            </a:endParaRPr>
          </a:p>
        </p:txBody>
      </p:sp>
      <p:sp>
        <p:nvSpPr>
          <p:cNvPr id="8" name="TextBox 7"/>
          <p:cNvSpPr txBox="1"/>
          <p:nvPr/>
        </p:nvSpPr>
        <p:spPr>
          <a:xfrm>
            <a:off x="2516697" y="1577128"/>
            <a:ext cx="8649050" cy="3554819"/>
          </a:xfrm>
          <a:prstGeom prst="rect">
            <a:avLst/>
          </a:prstGeom>
          <a:noFill/>
        </p:spPr>
        <p:txBody>
          <a:bodyPr wrap="square" rtlCol="0">
            <a:spAutoFit/>
          </a:bodyPr>
          <a:lstStyle/>
          <a:p>
            <a:pPr algn="ctr">
              <a:lnSpc>
                <a:spcPct val="150000"/>
              </a:lnSpc>
            </a:pPr>
            <a:r>
              <a:rPr lang="el-GR" b="1" u="sng" dirty="0" smtClean="0">
                <a:solidFill>
                  <a:srgbClr val="002060"/>
                </a:solidFill>
              </a:rPr>
              <a:t>«Πειρατεία»:</a:t>
            </a:r>
          </a:p>
          <a:p>
            <a:pPr algn="just">
              <a:lnSpc>
                <a:spcPct val="150000"/>
              </a:lnSpc>
            </a:pPr>
            <a:endParaRPr lang="el-GR" b="1" dirty="0" smtClean="0">
              <a:solidFill>
                <a:srgbClr val="002060"/>
              </a:solidFill>
            </a:endParaRPr>
          </a:p>
          <a:p>
            <a:pPr algn="ctr">
              <a:lnSpc>
                <a:spcPct val="150000"/>
              </a:lnSpc>
            </a:pPr>
            <a:r>
              <a:rPr lang="el-GR" b="1" dirty="0" smtClean="0">
                <a:solidFill>
                  <a:srgbClr val="002060"/>
                </a:solidFill>
              </a:rPr>
              <a:t>Προσβολή των δικαιωμάτων διανοητικής ιδιοκτησίας</a:t>
            </a:r>
          </a:p>
          <a:p>
            <a:pPr algn="ctr">
              <a:lnSpc>
                <a:spcPct val="150000"/>
              </a:lnSpc>
            </a:pPr>
            <a:endParaRPr lang="el-GR" b="1" dirty="0" smtClean="0">
              <a:solidFill>
                <a:srgbClr val="002060"/>
              </a:solidFill>
            </a:endParaRPr>
          </a:p>
          <a:p>
            <a:pPr algn="ctr">
              <a:lnSpc>
                <a:spcPct val="150000"/>
              </a:lnSpc>
            </a:pPr>
            <a:r>
              <a:rPr lang="el-GR" b="1" dirty="0" smtClean="0">
                <a:solidFill>
                  <a:srgbClr val="002060"/>
                </a:solidFill>
              </a:rPr>
              <a:t>Νόμιμη χρήση έργων </a:t>
            </a:r>
          </a:p>
          <a:p>
            <a:pPr algn="ctr">
              <a:lnSpc>
                <a:spcPct val="150000"/>
              </a:lnSpc>
            </a:pPr>
            <a:r>
              <a:rPr lang="el-GR" b="1" dirty="0" smtClean="0">
                <a:solidFill>
                  <a:srgbClr val="002060"/>
                </a:solidFill>
              </a:rPr>
              <a:t>που υπόκεινται σε δικαιώματα </a:t>
            </a:r>
            <a:r>
              <a:rPr lang="el-GR" b="1" dirty="0">
                <a:solidFill>
                  <a:srgbClr val="002060"/>
                </a:solidFill>
              </a:rPr>
              <a:t>διανοητικής </a:t>
            </a:r>
            <a:r>
              <a:rPr lang="el-GR" b="1" dirty="0" smtClean="0">
                <a:solidFill>
                  <a:srgbClr val="002060"/>
                </a:solidFill>
              </a:rPr>
              <a:t>ιδιοκτησίας: </a:t>
            </a:r>
          </a:p>
          <a:p>
            <a:pPr algn="ctr">
              <a:lnSpc>
                <a:spcPct val="150000"/>
              </a:lnSpc>
            </a:pPr>
            <a:r>
              <a:rPr lang="en-US" b="1" dirty="0" smtClean="0">
                <a:solidFill>
                  <a:srgbClr val="002060"/>
                </a:solidFill>
                <a:hlinkClick r:id="rId5"/>
              </a:rPr>
              <a:t>https://enjoylegal.gr/plirofories/</a:t>
            </a:r>
            <a:r>
              <a:rPr lang="el-GR" b="1" dirty="0" smtClean="0">
                <a:solidFill>
                  <a:srgbClr val="002060"/>
                </a:solidFill>
              </a:rPr>
              <a:t> </a:t>
            </a:r>
          </a:p>
          <a:p>
            <a:endParaRPr lang="el-GR" b="1" u="sng" dirty="0">
              <a:solidFill>
                <a:srgbClr val="002060"/>
              </a:solidFill>
            </a:endParaRPr>
          </a:p>
          <a:p>
            <a:endParaRPr lang="el-GR" b="1" u="sng" dirty="0">
              <a:solidFill>
                <a:srgbClr val="002060"/>
              </a:solidFill>
            </a:endParaRPr>
          </a:p>
        </p:txBody>
      </p:sp>
    </p:spTree>
    <p:extLst>
      <p:ext uri="{BB962C8B-B14F-4D97-AF65-F5344CB8AC3E}">
        <p14:creationId xmlns:p14="http://schemas.microsoft.com/office/powerpoint/2010/main" val="159312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87181"/>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810271" y="1568740"/>
            <a:ext cx="9169208" cy="892552"/>
          </a:xfrm>
          <a:prstGeom prst="rect">
            <a:avLst/>
          </a:prstGeom>
          <a:noFill/>
        </p:spPr>
        <p:txBody>
          <a:bodyPr wrap="square" rtlCol="0">
            <a:spAutoFit/>
          </a:bodyPr>
          <a:lstStyle/>
          <a:p>
            <a:pPr algn="just"/>
            <a:endParaRPr lang="el-GR" b="1" dirty="0" smtClean="0">
              <a:solidFill>
                <a:srgbClr val="002060"/>
              </a:solidFill>
            </a:endParaRPr>
          </a:p>
          <a:p>
            <a:pPr algn="just"/>
            <a:endParaRPr lang="el-GR" sz="1600" b="1" dirty="0">
              <a:solidFill>
                <a:srgbClr val="002060"/>
              </a:solidFill>
            </a:endParaRPr>
          </a:p>
          <a:p>
            <a:pPr algn="just"/>
            <a:endParaRPr lang="el-GR" b="1" u="sng" dirty="0">
              <a:solidFill>
                <a:srgbClr val="002060"/>
              </a:solidFill>
            </a:endParaRPr>
          </a:p>
        </p:txBody>
      </p:sp>
      <p:sp>
        <p:nvSpPr>
          <p:cNvPr id="8" name="TextBox 7"/>
          <p:cNvSpPr txBox="1"/>
          <p:nvPr/>
        </p:nvSpPr>
        <p:spPr>
          <a:xfrm>
            <a:off x="2516697" y="1577128"/>
            <a:ext cx="8649050" cy="646331"/>
          </a:xfrm>
          <a:prstGeom prst="rect">
            <a:avLst/>
          </a:prstGeom>
          <a:noFill/>
        </p:spPr>
        <p:txBody>
          <a:bodyPr wrap="square" rtlCol="0">
            <a:spAutoFit/>
          </a:bodyPr>
          <a:lstStyle/>
          <a:p>
            <a:pPr algn="just"/>
            <a:endParaRPr lang="el-GR" b="1" u="sng" dirty="0">
              <a:solidFill>
                <a:srgbClr val="002060"/>
              </a:solidFill>
            </a:endParaRPr>
          </a:p>
          <a:p>
            <a:endParaRPr lang="el-GR" b="1" u="sng" dirty="0">
              <a:solidFill>
                <a:srgbClr val="002060"/>
              </a:solidFill>
            </a:endParaRPr>
          </a:p>
        </p:txBody>
      </p:sp>
      <p:sp>
        <p:nvSpPr>
          <p:cNvPr id="9" name="TextBox 8"/>
          <p:cNvSpPr txBox="1"/>
          <p:nvPr/>
        </p:nvSpPr>
        <p:spPr>
          <a:xfrm>
            <a:off x="2877423" y="1577128"/>
            <a:ext cx="8581897" cy="4108817"/>
          </a:xfrm>
          <a:prstGeom prst="rect">
            <a:avLst/>
          </a:prstGeom>
          <a:noFill/>
        </p:spPr>
        <p:txBody>
          <a:bodyPr wrap="square" rtlCol="0">
            <a:spAutoFit/>
          </a:bodyPr>
          <a:lstStyle/>
          <a:p>
            <a:pPr algn="just"/>
            <a:r>
              <a:rPr lang="el-GR" b="1" u="sng" dirty="0" smtClean="0">
                <a:solidFill>
                  <a:srgbClr val="002060"/>
                </a:solidFill>
              </a:rPr>
              <a:t>Παράπονα - Καταγγελίες:</a:t>
            </a:r>
          </a:p>
          <a:p>
            <a:pPr algn="just"/>
            <a:endParaRPr lang="el-GR" b="1" u="sng" dirty="0">
              <a:solidFill>
                <a:srgbClr val="002060"/>
              </a:solidFill>
            </a:endParaRPr>
          </a:p>
          <a:p>
            <a:pPr algn="just"/>
            <a:r>
              <a:rPr lang="el-GR" b="1" dirty="0">
                <a:solidFill>
                  <a:srgbClr val="002060"/>
                </a:solidFill>
              </a:rPr>
              <a:t>Εάν πιστεύουμε ότι έχουν παραβιαστεί τα προσωπικά μας δεδομένα, π.χ. έχουν συλλεγεί, μεταβιβαστεί, επεξεργαστεί, χωρίς τη συναίνεσή μας, έχουμε δικαίωμα να</a:t>
            </a:r>
            <a:r>
              <a:rPr lang="el-GR" b="1" dirty="0" smtClean="0">
                <a:solidFill>
                  <a:srgbClr val="002060"/>
                </a:solidFill>
              </a:rPr>
              <a:t>:</a:t>
            </a:r>
          </a:p>
          <a:p>
            <a:pPr algn="just">
              <a:lnSpc>
                <a:spcPct val="150000"/>
              </a:lnSpc>
            </a:pPr>
            <a:endParaRPr lang="el-GR" b="1" dirty="0">
              <a:solidFill>
                <a:srgbClr val="002060"/>
              </a:solidFill>
            </a:endParaRPr>
          </a:p>
          <a:p>
            <a:pPr marL="285750" lvl="0" indent="-285750" algn="just">
              <a:lnSpc>
                <a:spcPct val="150000"/>
              </a:lnSpc>
              <a:buFont typeface="Wingdings" panose="05000000000000000000" pitchFamily="2" charset="2"/>
              <a:buChar char="ü"/>
            </a:pPr>
            <a:r>
              <a:rPr lang="el-GR" b="1" dirty="0">
                <a:solidFill>
                  <a:srgbClr val="002060"/>
                </a:solidFill>
              </a:rPr>
              <a:t>Υποβάλουμε καταγγελία στην </a:t>
            </a:r>
            <a:r>
              <a:rPr lang="el-GR" b="1" u="sng" dirty="0">
                <a:solidFill>
                  <a:srgbClr val="002060"/>
                </a:solidFill>
                <a:hlinkClick r:id="rId5"/>
              </a:rPr>
              <a:t>Αρχή Προστασίας Δεδομένων Προσωπικού Χαρακτήρα</a:t>
            </a:r>
            <a:r>
              <a:rPr lang="el-GR" b="1" dirty="0">
                <a:solidFill>
                  <a:srgbClr val="002060"/>
                </a:solidFill>
              </a:rPr>
              <a:t>.</a:t>
            </a:r>
          </a:p>
          <a:p>
            <a:pPr marL="285750" lvl="0" indent="-285750" algn="just">
              <a:lnSpc>
                <a:spcPct val="150000"/>
              </a:lnSpc>
              <a:buFont typeface="Wingdings" panose="05000000000000000000" pitchFamily="2" charset="2"/>
              <a:buChar char="ü"/>
            </a:pPr>
            <a:r>
              <a:rPr lang="el-GR" b="1" dirty="0">
                <a:solidFill>
                  <a:srgbClr val="002060"/>
                </a:solidFill>
              </a:rPr>
              <a:t>Προσφύγουμε δικαστικά.</a:t>
            </a:r>
          </a:p>
          <a:p>
            <a:pPr marL="285750" lvl="0" indent="-285750" algn="just">
              <a:lnSpc>
                <a:spcPct val="150000"/>
              </a:lnSpc>
              <a:buFont typeface="Wingdings" panose="05000000000000000000" pitchFamily="2" charset="2"/>
              <a:buChar char="ü"/>
            </a:pPr>
            <a:r>
              <a:rPr lang="el-GR" b="1" dirty="0">
                <a:solidFill>
                  <a:srgbClr val="002060"/>
                </a:solidFill>
              </a:rPr>
              <a:t>Απευθυνθούμε στο </a:t>
            </a:r>
            <a:r>
              <a:rPr lang="el-GR" b="1" u="sng" dirty="0">
                <a:solidFill>
                  <a:srgbClr val="002060"/>
                </a:solidFill>
                <a:hlinkClick r:id="rId6"/>
              </a:rPr>
              <a:t>ΚΕ.Π.ΚΑ.</a:t>
            </a:r>
            <a:r>
              <a:rPr lang="el-GR" b="1" dirty="0">
                <a:solidFill>
                  <a:srgbClr val="002060"/>
                </a:solidFill>
              </a:rPr>
              <a:t> </a:t>
            </a:r>
          </a:p>
          <a:p>
            <a:pPr algn="just"/>
            <a:endParaRPr lang="el-GR" b="1" dirty="0" smtClean="0">
              <a:solidFill>
                <a:srgbClr val="002060"/>
              </a:solidFill>
            </a:endParaRPr>
          </a:p>
          <a:p>
            <a:endParaRPr lang="el-GR" dirty="0"/>
          </a:p>
        </p:txBody>
      </p:sp>
    </p:spTree>
    <p:extLst>
      <p:ext uri="{BB962C8B-B14F-4D97-AF65-F5344CB8AC3E}">
        <p14:creationId xmlns:p14="http://schemas.microsoft.com/office/powerpoint/2010/main" val="3932352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87181"/>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508309" y="1501630"/>
            <a:ext cx="9261446" cy="4339650"/>
          </a:xfrm>
          <a:prstGeom prst="rect">
            <a:avLst/>
          </a:prstGeom>
          <a:noFill/>
        </p:spPr>
        <p:txBody>
          <a:bodyPr wrap="square" rtlCol="0">
            <a:spAutoFit/>
          </a:bodyPr>
          <a:lstStyle/>
          <a:p>
            <a:pPr algn="ctr"/>
            <a:r>
              <a:rPr lang="el-GR" sz="2000" b="1" dirty="0">
                <a:solidFill>
                  <a:srgbClr val="002060"/>
                </a:solidFill>
              </a:rPr>
              <a:t>Ας ελέγξουμε τις γνώσεις μας</a:t>
            </a:r>
            <a:r>
              <a:rPr lang="el-GR" sz="2000" b="1" dirty="0" smtClean="0">
                <a:solidFill>
                  <a:srgbClr val="002060"/>
                </a:solidFill>
              </a:rPr>
              <a:t>!</a:t>
            </a:r>
          </a:p>
          <a:p>
            <a:pPr algn="ctr"/>
            <a:endParaRPr lang="el-GR" b="1" dirty="0">
              <a:solidFill>
                <a:srgbClr val="002060"/>
              </a:solidFill>
            </a:endParaRPr>
          </a:p>
          <a:p>
            <a:pPr marL="285750" indent="-285750" algn="just">
              <a:lnSpc>
                <a:spcPct val="150000"/>
              </a:lnSpc>
              <a:buFont typeface="Arial" panose="020B0604020202020204" pitchFamily="34" charset="0"/>
              <a:buChar char="•"/>
            </a:pPr>
            <a:r>
              <a:rPr lang="el-GR" sz="1600" b="1" dirty="0">
                <a:solidFill>
                  <a:srgbClr val="002060"/>
                </a:solidFill>
              </a:rPr>
              <a:t>Η απαγόρευση προώθησης κλήσεων τρίτων στη συσκευή μας, αποτελεί δικαίωμα των καταναλωτών στις τηλεπικοινωνίες και προβλέπεται από την Οδηγία 2002/58/ΕΚ. </a:t>
            </a:r>
            <a:endParaRPr lang="el-GR" sz="1600" b="1" dirty="0" smtClean="0">
              <a:solidFill>
                <a:srgbClr val="002060"/>
              </a:solidFill>
            </a:endParaRPr>
          </a:p>
          <a:p>
            <a:pPr marL="285750" indent="-285750" algn="just">
              <a:lnSpc>
                <a:spcPct val="150000"/>
              </a:lnSpc>
              <a:buFont typeface="Arial" panose="020B0604020202020204" pitchFamily="34" charset="0"/>
              <a:buChar char="•"/>
            </a:pPr>
            <a:endParaRPr lang="el-GR" sz="1600" b="1" dirty="0">
              <a:solidFill>
                <a:srgbClr val="002060"/>
              </a:solidFill>
            </a:endParaRPr>
          </a:p>
          <a:p>
            <a:pPr marL="285750" indent="-285750" algn="just">
              <a:lnSpc>
                <a:spcPct val="150000"/>
              </a:lnSpc>
              <a:buFont typeface="Arial" panose="020B0604020202020204" pitchFamily="34" charset="0"/>
              <a:buChar char="•"/>
            </a:pPr>
            <a:r>
              <a:rPr lang="el-GR" sz="1600" b="1" dirty="0">
                <a:solidFill>
                  <a:srgbClr val="002060"/>
                </a:solidFill>
              </a:rPr>
              <a:t>Η «πειρατεία» αποτελεί προσβολή των δικαιωμάτων της διανοητικής ιδιοκτησίας</a:t>
            </a:r>
            <a:r>
              <a:rPr lang="el-GR" sz="1600" b="1" dirty="0" smtClean="0">
                <a:solidFill>
                  <a:srgbClr val="002060"/>
                </a:solidFill>
              </a:rPr>
              <a:t>.</a:t>
            </a:r>
          </a:p>
          <a:p>
            <a:pPr marL="285750" indent="-285750" algn="just">
              <a:lnSpc>
                <a:spcPct val="150000"/>
              </a:lnSpc>
              <a:buFont typeface="Arial" panose="020B0604020202020204" pitchFamily="34" charset="0"/>
              <a:buChar char="•"/>
            </a:pPr>
            <a:endParaRPr lang="el-GR" sz="1600" b="1" dirty="0">
              <a:solidFill>
                <a:srgbClr val="002060"/>
              </a:solidFill>
            </a:endParaRPr>
          </a:p>
          <a:p>
            <a:pPr marL="285750" indent="-285750" algn="just">
              <a:lnSpc>
                <a:spcPct val="150000"/>
              </a:lnSpc>
              <a:buFont typeface="Arial" panose="020B0604020202020204" pitchFamily="34" charset="0"/>
              <a:buChar char="•"/>
            </a:pPr>
            <a:r>
              <a:rPr lang="el-GR" sz="1600" b="1" dirty="0">
                <a:solidFill>
                  <a:srgbClr val="002060"/>
                </a:solidFill>
              </a:rPr>
              <a:t>Εάν πιστεύουμε ότι έχουν παραβιαστεί τα προσωπικά μας δεδομένα, μπορούμε να υποβάλουμε καταγγελία στην Αρχή Προστασίας Δεδομένων Προσωπικού Χαρακτήρα. </a:t>
            </a:r>
            <a:endParaRPr lang="el-GR" sz="1600" b="1" dirty="0" smtClean="0">
              <a:solidFill>
                <a:srgbClr val="002060"/>
              </a:solidFill>
            </a:endParaRPr>
          </a:p>
          <a:p>
            <a:pPr algn="just">
              <a:lnSpc>
                <a:spcPct val="150000"/>
              </a:lnSpc>
            </a:pPr>
            <a:endParaRPr lang="el-GR" sz="1600" b="1" dirty="0">
              <a:solidFill>
                <a:srgbClr val="002060"/>
              </a:solidFill>
            </a:endParaRPr>
          </a:p>
          <a:p>
            <a:pPr algn="ctr">
              <a:lnSpc>
                <a:spcPct val="150000"/>
              </a:lnSpc>
            </a:pPr>
            <a:r>
              <a:rPr lang="el-GR" sz="2000" b="1" dirty="0">
                <a:solidFill>
                  <a:srgbClr val="002060"/>
                </a:solidFill>
              </a:rPr>
              <a:t>Ισχύουν οι παραπάνω προτάσεις; </a:t>
            </a:r>
          </a:p>
          <a:p>
            <a:pPr algn="ctr"/>
            <a:endParaRPr lang="en-US" b="1" dirty="0">
              <a:solidFill>
                <a:srgbClr val="002060"/>
              </a:solidFill>
            </a:endParaRPr>
          </a:p>
        </p:txBody>
      </p:sp>
    </p:spTree>
    <p:extLst>
      <p:ext uri="{BB962C8B-B14F-4D97-AF65-F5344CB8AC3E}">
        <p14:creationId xmlns:p14="http://schemas.microsoft.com/office/powerpoint/2010/main" val="141841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2" y="508000"/>
            <a:ext cx="8091055" cy="494769"/>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7" name="Ορθογώνιο 6"/>
          <p:cNvSpPr/>
          <p:nvPr/>
        </p:nvSpPr>
        <p:spPr>
          <a:xfrm>
            <a:off x="2767914" y="1738184"/>
            <a:ext cx="8921578" cy="3416320"/>
          </a:xfrm>
          <a:prstGeom prst="rect">
            <a:avLst/>
          </a:prstGeom>
        </p:spPr>
        <p:txBody>
          <a:bodyPr wrap="square">
            <a:spAutoFit/>
          </a:bodyPr>
          <a:lstStyle/>
          <a:p>
            <a:pPr algn="ctr"/>
            <a:r>
              <a:rPr lang="el-GR" sz="2000" b="1" kern="0" dirty="0">
                <a:solidFill>
                  <a:srgbClr val="002060"/>
                </a:solidFill>
                <a:ea typeface="Times New Roman" panose="02020603050405020304" pitchFamily="18" charset="0"/>
              </a:rPr>
              <a:t>Ώρα για χαλάρωση!</a:t>
            </a:r>
          </a:p>
          <a:p>
            <a:pPr algn="ctr">
              <a:lnSpc>
                <a:spcPct val="150000"/>
              </a:lnSpc>
            </a:pPr>
            <a:endParaRPr lang="el-GR" b="1" dirty="0" smtClean="0">
              <a:solidFill>
                <a:srgbClr val="002060"/>
              </a:solidFill>
            </a:endParaRPr>
          </a:p>
          <a:p>
            <a:pPr algn="just">
              <a:lnSpc>
                <a:spcPct val="150000"/>
              </a:lnSpc>
            </a:pPr>
            <a:r>
              <a:rPr lang="el-GR" b="1" dirty="0">
                <a:solidFill>
                  <a:srgbClr val="002060"/>
                </a:solidFill>
              </a:rPr>
              <a:t>Συνεχίζουμε τη γνωριμία μας!</a:t>
            </a:r>
          </a:p>
          <a:p>
            <a:pPr algn="just">
              <a:lnSpc>
                <a:spcPct val="150000"/>
              </a:lnSpc>
            </a:pPr>
            <a:endParaRPr lang="el-GR" b="1" dirty="0">
              <a:solidFill>
                <a:srgbClr val="002060"/>
              </a:solidFill>
            </a:endParaRPr>
          </a:p>
          <a:p>
            <a:pPr marL="285750" indent="-285750" algn="just">
              <a:lnSpc>
                <a:spcPct val="150000"/>
              </a:lnSpc>
              <a:buFont typeface="Arial" panose="020B0604020202020204" pitchFamily="34" charset="0"/>
              <a:buChar char="•"/>
            </a:pPr>
            <a:r>
              <a:rPr lang="el-GR" b="1" dirty="0" err="1">
                <a:solidFill>
                  <a:srgbClr val="002060"/>
                </a:solidFill>
              </a:rPr>
              <a:t>Ποιός</a:t>
            </a:r>
            <a:r>
              <a:rPr lang="el-GR" b="1" dirty="0">
                <a:solidFill>
                  <a:srgbClr val="002060"/>
                </a:solidFill>
              </a:rPr>
              <a:t>/</a:t>
            </a:r>
            <a:r>
              <a:rPr lang="el-GR" b="1" dirty="0" err="1">
                <a:solidFill>
                  <a:srgbClr val="002060"/>
                </a:solidFill>
              </a:rPr>
              <a:t>Ποιά</a:t>
            </a:r>
            <a:r>
              <a:rPr lang="el-GR" b="1" dirty="0">
                <a:solidFill>
                  <a:srgbClr val="002060"/>
                </a:solidFill>
              </a:rPr>
              <a:t> από τους ανθρώπους του ΚΕ.Π.ΚΑ. δούλεψε στη Χαλκιδική; </a:t>
            </a:r>
          </a:p>
          <a:p>
            <a:pPr marL="285750" indent="-285750" algn="just">
              <a:lnSpc>
                <a:spcPct val="150000"/>
              </a:lnSpc>
              <a:buFont typeface="Arial" panose="020B0604020202020204" pitchFamily="34" charset="0"/>
              <a:buChar char="•"/>
            </a:pPr>
            <a:r>
              <a:rPr lang="el-GR" b="1" dirty="0" err="1">
                <a:solidFill>
                  <a:srgbClr val="002060"/>
                </a:solidFill>
              </a:rPr>
              <a:t>Ποιός</a:t>
            </a:r>
            <a:r>
              <a:rPr lang="el-GR" b="1" dirty="0">
                <a:solidFill>
                  <a:srgbClr val="002060"/>
                </a:solidFill>
              </a:rPr>
              <a:t>/</a:t>
            </a:r>
            <a:r>
              <a:rPr lang="el-GR" b="1" dirty="0" err="1">
                <a:solidFill>
                  <a:srgbClr val="002060"/>
                </a:solidFill>
              </a:rPr>
              <a:t>Ποιά</a:t>
            </a:r>
            <a:r>
              <a:rPr lang="el-GR" b="1" dirty="0">
                <a:solidFill>
                  <a:srgbClr val="002060"/>
                </a:solidFill>
              </a:rPr>
              <a:t> αποφοίτησε από τη Φιλοσοφική Σχολή Θεσσαλονίκης; </a:t>
            </a:r>
          </a:p>
          <a:p>
            <a:pPr marL="285750" indent="-285750" algn="just">
              <a:lnSpc>
                <a:spcPct val="150000"/>
              </a:lnSpc>
              <a:buFont typeface="Arial" panose="020B0604020202020204" pitchFamily="34" charset="0"/>
              <a:buChar char="•"/>
            </a:pPr>
            <a:r>
              <a:rPr lang="el-GR" b="1" dirty="0" err="1">
                <a:solidFill>
                  <a:srgbClr val="002060"/>
                </a:solidFill>
              </a:rPr>
              <a:t>Ποιός</a:t>
            </a:r>
            <a:r>
              <a:rPr lang="el-GR" b="1" dirty="0">
                <a:solidFill>
                  <a:srgbClr val="002060"/>
                </a:solidFill>
              </a:rPr>
              <a:t>/</a:t>
            </a:r>
            <a:r>
              <a:rPr lang="el-GR" b="1" dirty="0" err="1">
                <a:solidFill>
                  <a:srgbClr val="002060"/>
                </a:solidFill>
              </a:rPr>
              <a:t>Ποιά</a:t>
            </a:r>
            <a:r>
              <a:rPr lang="el-GR" b="1" dirty="0">
                <a:solidFill>
                  <a:srgbClr val="002060"/>
                </a:solidFill>
              </a:rPr>
              <a:t> έχει εγγόνι στις Η.Π.Α ;</a:t>
            </a:r>
          </a:p>
          <a:p>
            <a:pPr algn="ctr"/>
            <a:endParaRPr lang="el-GR" b="1" dirty="0">
              <a:solidFill>
                <a:srgbClr val="002060"/>
              </a:solidFill>
            </a:endParaRPr>
          </a:p>
          <a:p>
            <a:pPr algn="just"/>
            <a:endParaRPr lang="el-GR" b="1" dirty="0">
              <a:solidFill>
                <a:srgbClr val="002060"/>
              </a:solidFill>
            </a:endParaRPr>
          </a:p>
        </p:txBody>
      </p:sp>
    </p:spTree>
    <p:extLst>
      <p:ext uri="{BB962C8B-B14F-4D97-AF65-F5344CB8AC3E}">
        <p14:creationId xmlns:p14="http://schemas.microsoft.com/office/powerpoint/2010/main" val="3669618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17474" y="334756"/>
            <a:ext cx="8091055" cy="340747"/>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7" name="Ορθογώνιο 6"/>
          <p:cNvSpPr/>
          <p:nvPr/>
        </p:nvSpPr>
        <p:spPr>
          <a:xfrm>
            <a:off x="2281382" y="1005017"/>
            <a:ext cx="9654746" cy="5740033"/>
          </a:xfrm>
          <a:prstGeom prst="rect">
            <a:avLst/>
          </a:prstGeom>
        </p:spPr>
        <p:txBody>
          <a:bodyPr wrap="square">
            <a:spAutoFit/>
          </a:bodyPr>
          <a:lstStyle/>
          <a:p>
            <a:pPr algn="just"/>
            <a:r>
              <a:rPr lang="el-GR" b="1" u="sng" dirty="0" smtClean="0">
                <a:solidFill>
                  <a:srgbClr val="002060"/>
                </a:solidFill>
              </a:rPr>
              <a:t>Μερικές </a:t>
            </a:r>
            <a:r>
              <a:rPr lang="el-GR" b="1" u="sng" dirty="0">
                <a:solidFill>
                  <a:srgbClr val="002060"/>
                </a:solidFill>
              </a:rPr>
              <a:t>χρήσιμες </a:t>
            </a:r>
            <a:r>
              <a:rPr lang="el-GR" b="1" u="sng" dirty="0" smtClean="0">
                <a:solidFill>
                  <a:srgbClr val="002060"/>
                </a:solidFill>
              </a:rPr>
              <a:t>συμβουλές</a:t>
            </a:r>
          </a:p>
          <a:p>
            <a:pPr marL="285750" indent="-285750" algn="just">
              <a:lnSpc>
                <a:spcPct val="150000"/>
              </a:lnSpc>
              <a:buFont typeface="Wingdings" panose="05000000000000000000" pitchFamily="2" charset="2"/>
              <a:buChar char="ü"/>
            </a:pPr>
            <a:endParaRPr lang="el-GR" b="1" u="sng" dirty="0">
              <a:solidFill>
                <a:srgbClr val="002060"/>
              </a:solidFill>
            </a:endParaRPr>
          </a:p>
          <a:p>
            <a:pPr marL="285750" lvl="0" indent="-285750" algn="just">
              <a:lnSpc>
                <a:spcPct val="150000"/>
              </a:lnSpc>
              <a:buFont typeface="Wingdings" panose="05000000000000000000" pitchFamily="2" charset="2"/>
              <a:buChar char="ü"/>
            </a:pPr>
            <a:r>
              <a:rPr lang="el-GR" sz="1600" b="1" dirty="0">
                <a:solidFill>
                  <a:srgbClr val="002060"/>
                </a:solidFill>
              </a:rPr>
              <a:t>Παρέχουμε τις πληροφορίες, που είναι </a:t>
            </a:r>
            <a:r>
              <a:rPr lang="el-GR" sz="1600" b="1" dirty="0" smtClean="0">
                <a:solidFill>
                  <a:srgbClr val="002060"/>
                </a:solidFill>
              </a:rPr>
              <a:t>απαραίτητες.</a:t>
            </a:r>
          </a:p>
          <a:p>
            <a:pPr marL="285750" lvl="0" indent="-285750" algn="just">
              <a:lnSpc>
                <a:spcPct val="150000"/>
              </a:lnSpc>
              <a:buFont typeface="Wingdings" panose="05000000000000000000" pitchFamily="2" charset="2"/>
              <a:buChar char="ü"/>
            </a:pPr>
            <a:r>
              <a:rPr lang="el-GR" sz="1600" b="1" dirty="0" smtClean="0">
                <a:solidFill>
                  <a:srgbClr val="002060"/>
                </a:solidFill>
              </a:rPr>
              <a:t>Αποτρέπουμε </a:t>
            </a:r>
            <a:r>
              <a:rPr lang="el-GR" sz="1600" b="1" dirty="0">
                <a:solidFill>
                  <a:srgbClr val="002060"/>
                </a:solidFill>
              </a:rPr>
              <a:t>το λογισμικό μας να αποκαλύπτει πληροφορίες για εμάς. </a:t>
            </a:r>
            <a:endParaRPr lang="el-GR" sz="1600" b="1" dirty="0" smtClean="0">
              <a:solidFill>
                <a:srgbClr val="002060"/>
              </a:solidFill>
            </a:endParaRPr>
          </a:p>
          <a:p>
            <a:pPr marL="285750" lvl="0" indent="-285750" algn="just">
              <a:lnSpc>
                <a:spcPct val="150000"/>
              </a:lnSpc>
              <a:buFont typeface="Wingdings" panose="05000000000000000000" pitchFamily="2" charset="2"/>
              <a:buChar char="ü"/>
            </a:pPr>
            <a:r>
              <a:rPr lang="el-GR" sz="1600" b="1" dirty="0" smtClean="0">
                <a:solidFill>
                  <a:srgbClr val="002060"/>
                </a:solidFill>
              </a:rPr>
              <a:t>Ας </a:t>
            </a:r>
            <a:r>
              <a:rPr lang="el-GR" sz="1600" b="1" dirty="0">
                <a:solidFill>
                  <a:srgbClr val="002060"/>
                </a:solidFill>
              </a:rPr>
              <a:t>εγκαταστήσουμε λογισμικό, το οποίο δεν επιτρέπει </a:t>
            </a:r>
            <a:r>
              <a:rPr lang="el-GR" sz="1600" b="1" dirty="0" smtClean="0">
                <a:solidFill>
                  <a:srgbClr val="002060"/>
                </a:solidFill>
              </a:rPr>
              <a:t>σε συγκεκριμένα </a:t>
            </a:r>
            <a:r>
              <a:rPr lang="el-GR" sz="1600" b="1" dirty="0">
                <a:solidFill>
                  <a:srgbClr val="002060"/>
                </a:solidFill>
              </a:rPr>
              <a:t>προγράμματα να στέλνουν στις εταιρίες τους πληροφορίες. </a:t>
            </a:r>
            <a:endParaRPr lang="el-GR" sz="1600" b="1" dirty="0" smtClean="0">
              <a:solidFill>
                <a:srgbClr val="002060"/>
              </a:solidFill>
            </a:endParaRPr>
          </a:p>
          <a:p>
            <a:pPr marL="285750" lvl="0" indent="-285750" algn="just">
              <a:lnSpc>
                <a:spcPct val="150000"/>
              </a:lnSpc>
              <a:buFont typeface="Wingdings" panose="05000000000000000000" pitchFamily="2" charset="2"/>
              <a:buChar char="ü"/>
            </a:pPr>
            <a:r>
              <a:rPr lang="el-GR" sz="1600" b="1" dirty="0" smtClean="0">
                <a:solidFill>
                  <a:srgbClr val="002060"/>
                </a:solidFill>
              </a:rPr>
              <a:t>Οι </a:t>
            </a:r>
            <a:r>
              <a:rPr lang="el-GR" sz="1600" b="1" dirty="0">
                <a:solidFill>
                  <a:srgbClr val="002060"/>
                </a:solidFill>
              </a:rPr>
              <a:t>πληροφορίες </a:t>
            </a:r>
            <a:r>
              <a:rPr lang="el-GR" sz="1600" b="1" dirty="0" smtClean="0">
                <a:solidFill>
                  <a:srgbClr val="002060"/>
                </a:solidFill>
              </a:rPr>
              <a:t>που δίνονται </a:t>
            </a:r>
            <a:r>
              <a:rPr lang="el-GR" sz="1600" b="1" dirty="0">
                <a:solidFill>
                  <a:srgbClr val="002060"/>
                </a:solidFill>
              </a:rPr>
              <a:t>σε ομάδες αλληλογραφίας, δωμάτια διαλόγου, ιστοσελίδες και άλλα μέρη στο διαδίκτυο</a:t>
            </a:r>
            <a:r>
              <a:rPr lang="el-GR" sz="1600" b="1" dirty="0" smtClean="0">
                <a:solidFill>
                  <a:srgbClr val="002060"/>
                </a:solidFill>
              </a:rPr>
              <a:t>, </a:t>
            </a:r>
            <a:r>
              <a:rPr lang="el-GR" sz="1600" b="1" dirty="0">
                <a:solidFill>
                  <a:srgbClr val="002060"/>
                </a:solidFill>
              </a:rPr>
              <a:t>συχνά, αποθηκεύονται και είναι διαθέσιμες στη δημοσιότητα.</a:t>
            </a:r>
          </a:p>
          <a:p>
            <a:pPr marL="285750" lvl="0" indent="-285750" algn="just">
              <a:lnSpc>
                <a:spcPct val="150000"/>
              </a:lnSpc>
              <a:buFont typeface="Wingdings" panose="05000000000000000000" pitchFamily="2" charset="2"/>
              <a:buChar char="ü"/>
            </a:pPr>
            <a:r>
              <a:rPr lang="el-GR" sz="1600" b="1" dirty="0" smtClean="0">
                <a:solidFill>
                  <a:srgbClr val="002060"/>
                </a:solidFill>
              </a:rPr>
              <a:t>Δημιουργούμε </a:t>
            </a:r>
            <a:r>
              <a:rPr lang="el-GR" sz="1600" b="1" dirty="0">
                <a:solidFill>
                  <a:srgbClr val="002060"/>
                </a:solidFill>
              </a:rPr>
              <a:t>δωρεάν λογαριασμούς ηλεκτρονικής αλληλογραφίας, διαφορετικούς από τον προσωπικό μας και τον επαγγελματικό μας</a:t>
            </a:r>
            <a:r>
              <a:rPr lang="el-GR" sz="1600" b="1" dirty="0" smtClean="0">
                <a:solidFill>
                  <a:srgbClr val="002060"/>
                </a:solidFill>
              </a:rPr>
              <a:t>.</a:t>
            </a:r>
          </a:p>
          <a:p>
            <a:pPr marL="285750" lvl="0" indent="-285750" algn="just">
              <a:lnSpc>
                <a:spcPct val="150000"/>
              </a:lnSpc>
              <a:buFont typeface="Wingdings" panose="05000000000000000000" pitchFamily="2" charset="2"/>
              <a:buChar char="ü"/>
            </a:pPr>
            <a:r>
              <a:rPr lang="el-GR" sz="1600" b="1" dirty="0">
                <a:solidFill>
                  <a:srgbClr val="002060"/>
                </a:solidFill>
              </a:rPr>
              <a:t>Απορρίπτουμε τα </a:t>
            </a:r>
            <a:r>
              <a:rPr lang="el-GR" sz="1600" b="1" dirty="0" err="1" smtClean="0">
                <a:solidFill>
                  <a:srgbClr val="002060"/>
                </a:solidFill>
              </a:rPr>
              <a:t>cookies</a:t>
            </a:r>
            <a:r>
              <a:rPr lang="el-GR" sz="1600" b="1" dirty="0" smtClean="0">
                <a:solidFill>
                  <a:srgbClr val="002060"/>
                </a:solidFill>
              </a:rPr>
              <a:t>.</a:t>
            </a:r>
          </a:p>
          <a:p>
            <a:pPr marL="285750" lvl="0" indent="-285750" algn="just">
              <a:lnSpc>
                <a:spcPct val="150000"/>
              </a:lnSpc>
              <a:buFont typeface="Wingdings" panose="05000000000000000000" pitchFamily="2" charset="2"/>
              <a:buChar char="ü"/>
            </a:pPr>
            <a:r>
              <a:rPr lang="el-GR" sz="1600" b="1" dirty="0">
                <a:solidFill>
                  <a:srgbClr val="002060"/>
                </a:solidFill>
              </a:rPr>
              <a:t>Χρησιμοποιούμε εργαλεία για να διαφυλάξουμε τα προσωπικά μας </a:t>
            </a:r>
            <a:r>
              <a:rPr lang="el-GR" sz="1600" b="1" dirty="0" smtClean="0">
                <a:solidFill>
                  <a:srgbClr val="002060"/>
                </a:solidFill>
              </a:rPr>
              <a:t>δεδομένα.</a:t>
            </a:r>
          </a:p>
          <a:p>
            <a:pPr marL="285750" lvl="0" indent="-285750" algn="just">
              <a:lnSpc>
                <a:spcPct val="150000"/>
              </a:lnSpc>
              <a:buFont typeface="Wingdings" panose="05000000000000000000" pitchFamily="2" charset="2"/>
              <a:buChar char="ü"/>
            </a:pPr>
            <a:r>
              <a:rPr lang="el-GR" sz="1600" b="1" dirty="0" smtClean="0">
                <a:solidFill>
                  <a:srgbClr val="002060"/>
                </a:solidFill>
              </a:rPr>
              <a:t>Χρησιμοποιούμε την ανώνυμη πλοήγηση.</a:t>
            </a:r>
          </a:p>
          <a:p>
            <a:pPr marL="285750" lvl="0" indent="-285750" algn="just">
              <a:lnSpc>
                <a:spcPct val="150000"/>
              </a:lnSpc>
              <a:buFont typeface="Wingdings" panose="05000000000000000000" pitchFamily="2" charset="2"/>
              <a:buChar char="ü"/>
            </a:pPr>
            <a:r>
              <a:rPr lang="el-GR" sz="1600" b="1" dirty="0" smtClean="0">
                <a:solidFill>
                  <a:srgbClr val="002060"/>
                </a:solidFill>
              </a:rPr>
              <a:t>«Καθαρίζουμε» συχνά τον υπολογιστή μας.</a:t>
            </a:r>
            <a:endParaRPr lang="el-GR" sz="1600" b="1" dirty="0">
              <a:solidFill>
                <a:srgbClr val="002060"/>
              </a:solidFill>
            </a:endParaRPr>
          </a:p>
          <a:p>
            <a:pPr marL="285750" indent="-285750" algn="just">
              <a:buFont typeface="Wingdings" panose="05000000000000000000" pitchFamily="2" charset="2"/>
              <a:buChar char="ü"/>
            </a:pPr>
            <a:endParaRPr lang="el-GR" sz="1600" b="1" u="sng" dirty="0">
              <a:solidFill>
                <a:srgbClr val="002060"/>
              </a:solidFill>
            </a:endParaRPr>
          </a:p>
          <a:p>
            <a:pPr algn="just"/>
            <a:endParaRPr lang="el-GR" b="1" dirty="0">
              <a:solidFill>
                <a:srgbClr val="002060"/>
              </a:solidFill>
            </a:endParaRPr>
          </a:p>
        </p:txBody>
      </p:sp>
    </p:spTree>
    <p:extLst>
      <p:ext uri="{BB962C8B-B14F-4D97-AF65-F5344CB8AC3E}">
        <p14:creationId xmlns:p14="http://schemas.microsoft.com/office/powerpoint/2010/main" val="2979482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287181"/>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5140000" y="2743421"/>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7" name="TextBox 6"/>
          <p:cNvSpPr txBox="1"/>
          <p:nvPr/>
        </p:nvSpPr>
        <p:spPr>
          <a:xfrm>
            <a:off x="2625713" y="1402978"/>
            <a:ext cx="9127264" cy="4416594"/>
          </a:xfrm>
          <a:prstGeom prst="rect">
            <a:avLst/>
          </a:prstGeom>
          <a:noFill/>
        </p:spPr>
        <p:txBody>
          <a:bodyPr wrap="square" rtlCol="0">
            <a:spAutoFit/>
          </a:bodyPr>
          <a:lstStyle/>
          <a:p>
            <a:pPr algn="ctr"/>
            <a:r>
              <a:rPr lang="el-GR" sz="2000" b="1" dirty="0">
                <a:solidFill>
                  <a:srgbClr val="002060"/>
                </a:solidFill>
              </a:rPr>
              <a:t>Ας ελέγξουμε τις γνώσεις μας</a:t>
            </a:r>
            <a:r>
              <a:rPr lang="el-GR" sz="2000" b="1" dirty="0" smtClean="0">
                <a:solidFill>
                  <a:srgbClr val="002060"/>
                </a:solidFill>
              </a:rPr>
              <a:t>!</a:t>
            </a:r>
          </a:p>
          <a:p>
            <a:pPr algn="ctr">
              <a:lnSpc>
                <a:spcPct val="150000"/>
              </a:lnSpc>
            </a:pPr>
            <a:endParaRPr lang="el-GR" b="1" dirty="0">
              <a:solidFill>
                <a:srgbClr val="002060"/>
              </a:solidFill>
            </a:endParaRPr>
          </a:p>
          <a:p>
            <a:pPr>
              <a:lnSpc>
                <a:spcPct val="150000"/>
              </a:lnSpc>
            </a:pPr>
            <a:r>
              <a:rPr lang="el-GR" b="1" dirty="0">
                <a:solidFill>
                  <a:srgbClr val="002060"/>
                </a:solidFill>
              </a:rPr>
              <a:t>Ας επιλέξουμε τις σωστές </a:t>
            </a:r>
            <a:r>
              <a:rPr lang="el-GR" b="1" dirty="0" smtClean="0">
                <a:solidFill>
                  <a:srgbClr val="002060"/>
                </a:solidFill>
              </a:rPr>
              <a:t>απαντήσεις.</a:t>
            </a:r>
          </a:p>
          <a:p>
            <a:pPr>
              <a:lnSpc>
                <a:spcPct val="150000"/>
              </a:lnSpc>
            </a:pPr>
            <a:endParaRPr lang="el-GR" b="1" dirty="0">
              <a:solidFill>
                <a:srgbClr val="002060"/>
              </a:solidFill>
            </a:endParaRPr>
          </a:p>
          <a:p>
            <a:pPr marL="285750" lvl="0" indent="-285750" algn="just">
              <a:lnSpc>
                <a:spcPct val="150000"/>
              </a:lnSpc>
              <a:buFont typeface="Arial" panose="020B0604020202020204" pitchFamily="34" charset="0"/>
              <a:buChar char="•"/>
            </a:pPr>
            <a:r>
              <a:rPr lang="el-GR" b="1" dirty="0">
                <a:solidFill>
                  <a:srgbClr val="002060"/>
                </a:solidFill>
              </a:rPr>
              <a:t>Διαγράφουμε συχνά το ιστορικό,</a:t>
            </a:r>
          </a:p>
          <a:p>
            <a:pPr marL="285750" lvl="0" indent="-285750" algn="just">
              <a:lnSpc>
                <a:spcPct val="150000"/>
              </a:lnSpc>
              <a:buFont typeface="Arial" panose="020B0604020202020204" pitchFamily="34" charset="0"/>
              <a:buChar char="•"/>
            </a:pPr>
            <a:r>
              <a:rPr lang="el-GR" b="1" dirty="0">
                <a:solidFill>
                  <a:srgbClr val="002060"/>
                </a:solidFill>
              </a:rPr>
              <a:t>Αφήνουμε ενεργοποιημένη τη λειτουργία: « Εντοπισμός τοποθεσίας χρήστη», </a:t>
            </a:r>
          </a:p>
          <a:p>
            <a:pPr marL="285750" lvl="0" indent="-285750" algn="just">
              <a:lnSpc>
                <a:spcPct val="150000"/>
              </a:lnSpc>
              <a:buFont typeface="Arial" panose="020B0604020202020204" pitchFamily="34" charset="0"/>
              <a:buChar char="•"/>
            </a:pPr>
            <a:r>
              <a:rPr lang="el-GR" b="1" dirty="0">
                <a:solidFill>
                  <a:srgbClr val="002060"/>
                </a:solidFill>
              </a:rPr>
              <a:t>Διαγράφουμε όλα τα </a:t>
            </a:r>
            <a:r>
              <a:rPr lang="en-GB" b="1" dirty="0">
                <a:solidFill>
                  <a:srgbClr val="002060"/>
                </a:solidFill>
              </a:rPr>
              <a:t>cookies</a:t>
            </a:r>
            <a:r>
              <a:rPr lang="el-GR" b="1" dirty="0">
                <a:solidFill>
                  <a:srgbClr val="002060"/>
                </a:solidFill>
              </a:rPr>
              <a:t>,</a:t>
            </a:r>
          </a:p>
          <a:p>
            <a:pPr marL="285750" lvl="0" indent="-285750" algn="just">
              <a:lnSpc>
                <a:spcPct val="150000"/>
              </a:lnSpc>
              <a:buFont typeface="Arial" panose="020B0604020202020204" pitchFamily="34" charset="0"/>
              <a:buChar char="•"/>
            </a:pPr>
            <a:r>
              <a:rPr lang="el-GR" b="1" dirty="0">
                <a:solidFill>
                  <a:srgbClr val="002060"/>
                </a:solidFill>
              </a:rPr>
              <a:t>Χρησιμοποιούμε τον ίδιο λογαριασμό ηλεκτρονικής αλληλογραφίας για προσωπικά θέματα, για επαγγελματικά θέματα, ηλεκτρονικές αγορές, </a:t>
            </a:r>
            <a:r>
              <a:rPr lang="el-GR" b="1" dirty="0" smtClean="0">
                <a:solidFill>
                  <a:srgbClr val="002060"/>
                </a:solidFill>
              </a:rPr>
              <a:t>παιχνίδια.</a:t>
            </a:r>
            <a:endParaRPr lang="el-GR" b="1" dirty="0">
              <a:solidFill>
                <a:srgbClr val="002060"/>
              </a:solidFill>
            </a:endParaRPr>
          </a:p>
          <a:p>
            <a:pPr algn="ctr"/>
            <a:endParaRPr lang="en-US" b="1" dirty="0">
              <a:solidFill>
                <a:srgbClr val="002060"/>
              </a:solidFill>
            </a:endParaRPr>
          </a:p>
        </p:txBody>
      </p:sp>
    </p:spTree>
    <p:extLst>
      <p:ext uri="{BB962C8B-B14F-4D97-AF65-F5344CB8AC3E}">
        <p14:creationId xmlns:p14="http://schemas.microsoft.com/office/powerpoint/2010/main" val="100709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3" y="403154"/>
            <a:ext cx="8091055" cy="1279623"/>
          </a:xfrm>
        </p:spPr>
        <p:txBody>
          <a:bodyPr>
            <a:normAutofit/>
          </a:bodyPr>
          <a:lstStyle/>
          <a:p>
            <a:pPr algn="ctr"/>
            <a:r>
              <a:rPr lang="en-US" sz="3200" b="1" dirty="0" smtClean="0">
                <a:solidFill>
                  <a:schemeClr val="tx2">
                    <a:lumMod val="20000"/>
                    <a:lumOff val="80000"/>
                  </a:schemeClr>
                </a:solidFill>
              </a:rPr>
              <a:t>IDEA – </a:t>
            </a:r>
            <a:r>
              <a:rPr lang="el-GR" sz="3200" b="1" dirty="0" smtClean="0">
                <a:solidFill>
                  <a:schemeClr val="tx2">
                    <a:lumMod val="20000"/>
                    <a:lumOff val="80000"/>
                  </a:schemeClr>
                </a:solidFill>
              </a:rPr>
              <a:t/>
            </a:r>
            <a:br>
              <a:rPr lang="el-GR" sz="3200" b="1" dirty="0" smtClean="0">
                <a:solidFill>
                  <a:schemeClr val="tx2">
                    <a:lumMod val="20000"/>
                    <a:lumOff val="80000"/>
                  </a:schemeClr>
                </a:solidFill>
              </a:rPr>
            </a:br>
            <a:r>
              <a:rPr lang="el-GR" sz="3200" b="1" dirty="0"/>
              <a:t>ΠΡΟΣΤΑΣΙΑ ΠΡΟΣΩΠΙΚΩΝ ΔΕΔΟΜΕΝΩΝ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113093" y="1756918"/>
            <a:ext cx="9725893" cy="70788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p:txBody>
      </p:sp>
      <p:sp>
        <p:nvSpPr>
          <p:cNvPr id="3" name="TextBox 2"/>
          <p:cNvSpPr txBox="1"/>
          <p:nvPr/>
        </p:nvSpPr>
        <p:spPr>
          <a:xfrm>
            <a:off x="2677297" y="1756918"/>
            <a:ext cx="9251091" cy="4678204"/>
          </a:xfrm>
          <a:prstGeom prst="rect">
            <a:avLst/>
          </a:prstGeom>
          <a:noFill/>
        </p:spPr>
        <p:txBody>
          <a:bodyPr wrap="square" rtlCol="0">
            <a:spAutoFit/>
          </a:bodyPr>
          <a:lstStyle/>
          <a:p>
            <a:pPr marL="342900" indent="-342900" algn="just">
              <a:buFont typeface="Wingdings" panose="05000000000000000000" pitchFamily="2" charset="2"/>
              <a:buChar char="Ø"/>
            </a:pPr>
            <a:r>
              <a:rPr lang="el-GR" sz="2000" b="1" dirty="0">
                <a:solidFill>
                  <a:srgbClr val="002060"/>
                </a:solidFill>
              </a:rPr>
              <a:t>Το Ευρωπαϊκό Πρόγραμμα IDEA στοχεύει να βελτιώσει τις ικανότητες των </a:t>
            </a:r>
            <a:r>
              <a:rPr lang="el-GR" sz="2000" b="1" dirty="0" smtClean="0">
                <a:solidFill>
                  <a:srgbClr val="002060"/>
                </a:solidFill>
              </a:rPr>
              <a:t>καταναλωτών, </a:t>
            </a:r>
            <a:r>
              <a:rPr lang="el-GR" sz="2000" b="1" dirty="0">
                <a:solidFill>
                  <a:srgbClr val="002060"/>
                </a:solidFill>
              </a:rPr>
              <a:t>ώστε να μπορούν να λειτουργήσουν με ασφάλεια στην ψηφιακή αγορά. </a:t>
            </a:r>
            <a:endParaRPr lang="el-GR" sz="2000" b="1" dirty="0" smtClean="0">
              <a:solidFill>
                <a:srgbClr val="002060"/>
              </a:solidFill>
            </a:endParaRPr>
          </a:p>
          <a:p>
            <a:pPr marL="342900" indent="-342900" algn="just">
              <a:buFont typeface="Wingdings" panose="05000000000000000000" pitchFamily="2" charset="2"/>
              <a:buChar char="Ø"/>
            </a:pPr>
            <a:endParaRPr lang="el-GR" sz="2000" b="1" dirty="0">
              <a:solidFill>
                <a:srgbClr val="002060"/>
              </a:solidFill>
            </a:endParaRPr>
          </a:p>
          <a:p>
            <a:pPr marL="342900" indent="-342900" algn="just">
              <a:buFont typeface="Wingdings" panose="05000000000000000000" pitchFamily="2" charset="2"/>
              <a:buChar char="Ø"/>
            </a:pPr>
            <a:r>
              <a:rPr lang="el-GR" sz="2000" b="1" dirty="0" smtClean="0">
                <a:solidFill>
                  <a:srgbClr val="002060"/>
                </a:solidFill>
              </a:rPr>
              <a:t>Οι </a:t>
            </a:r>
            <a:r>
              <a:rPr lang="el-GR" sz="2000" b="1" dirty="0">
                <a:solidFill>
                  <a:srgbClr val="002060"/>
                </a:solidFill>
              </a:rPr>
              <a:t>αγορές διαρκώς γίνονται πιο σύνθετες και οι καταναλωτές δεν μπορούν να προχωρήσουν σε πληροφορημένες και σωστές επιλογές. Η ψηφιακή μετάβαση των αγορών, έχει ως αποτέλεσμα την σύγχυση των καταναλωτών</a:t>
            </a:r>
            <a:r>
              <a:rPr lang="el-GR" sz="2000" b="1" dirty="0" smtClean="0">
                <a:solidFill>
                  <a:srgbClr val="002060"/>
                </a:solidFill>
              </a:rPr>
              <a:t>.</a:t>
            </a:r>
          </a:p>
          <a:p>
            <a:pPr marL="342900" indent="-342900" algn="just">
              <a:buFont typeface="Wingdings" panose="05000000000000000000" pitchFamily="2" charset="2"/>
              <a:buChar char="Ø"/>
            </a:pPr>
            <a:endParaRPr lang="el-GR" sz="2000" b="1" dirty="0">
              <a:solidFill>
                <a:srgbClr val="002060"/>
              </a:solidFill>
            </a:endParaRPr>
          </a:p>
          <a:p>
            <a:pPr marL="342900" indent="-342900" algn="just">
              <a:buFont typeface="Wingdings" panose="05000000000000000000" pitchFamily="2" charset="2"/>
              <a:buChar char="Ø"/>
            </a:pPr>
            <a:r>
              <a:rPr lang="el-GR" sz="2000" b="1" dirty="0">
                <a:solidFill>
                  <a:srgbClr val="002060"/>
                </a:solidFill>
              </a:rPr>
              <a:t>Η εκπαίδευση των καταναλωτών στην ψηφιακή πραγματικότητα μπορεί να οδηγήσει σε μεγαλύτερη ασφάλεια ψηφιακών συναλλαγών και ηλεκτρονικών αγορών, να πυροδοτήσει την υιοθέτηση μιας κουλτούρας κριτικής σκέψης, ενεργούς συμμετοχής στο κοινωνικό γίγνεσθαι και συνειδητοποιημένων επιλογών.</a:t>
            </a:r>
          </a:p>
          <a:p>
            <a:pPr algn="just"/>
            <a:endParaRPr lang="el-GR" b="1" dirty="0">
              <a:solidFill>
                <a:srgbClr val="002060"/>
              </a:solidFill>
            </a:endParaRPr>
          </a:p>
        </p:txBody>
      </p:sp>
    </p:spTree>
    <p:extLst>
      <p:ext uri="{BB962C8B-B14F-4D97-AF65-F5344CB8AC3E}">
        <p14:creationId xmlns:p14="http://schemas.microsoft.com/office/powerpoint/2010/main" val="129832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494769"/>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7150444" y="1408682"/>
            <a:ext cx="5148648" cy="410882"/>
          </a:xfrm>
          <a:prstGeom prst="rect">
            <a:avLst/>
          </a:prstGeom>
        </p:spPr>
        <p:txBody>
          <a:bodyPr wrap="square">
            <a:spAutoFit/>
          </a:bodyPr>
          <a:lstStyle/>
          <a:p>
            <a:pPr algn="just">
              <a:lnSpc>
                <a:spcPct val="115000"/>
              </a:lnSpc>
              <a:spcAft>
                <a:spcPts val="800"/>
              </a:spcAft>
            </a:pPr>
            <a:r>
              <a:rPr lang="en-US" b="1" dirty="0">
                <a:solidFill>
                  <a:srgbClr val="002060"/>
                </a:solidFill>
              </a:rPr>
              <a:t>https://www.kepka.org/enimerosi/idea</a:t>
            </a:r>
            <a:endParaRPr lang="el-GR" b="1" kern="100" dirty="0">
              <a:solidFill>
                <a:srgbClr val="002060"/>
              </a:solidFill>
              <a:ea typeface="Aptos"/>
              <a:cs typeface="Times New Roman" panose="02020603050405020304" pitchFamily="18" charset="0"/>
            </a:endParaRPr>
          </a:p>
        </p:txBody>
      </p:sp>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7471" y="1218225"/>
            <a:ext cx="4895228" cy="4378910"/>
          </a:xfrm>
          <a:prstGeom prst="rect">
            <a:avLst/>
          </a:prstGeom>
        </p:spPr>
      </p:pic>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5773" y="2512042"/>
            <a:ext cx="4917989" cy="4294669"/>
          </a:xfrm>
          <a:prstGeom prst="rect">
            <a:avLst/>
          </a:prstGeom>
        </p:spPr>
      </p:pic>
      <p:sp>
        <p:nvSpPr>
          <p:cNvPr id="8" name="TextBox 7"/>
          <p:cNvSpPr txBox="1"/>
          <p:nvPr/>
        </p:nvSpPr>
        <p:spPr>
          <a:xfrm>
            <a:off x="2141838" y="794442"/>
            <a:ext cx="2516411" cy="400110"/>
          </a:xfrm>
          <a:prstGeom prst="rect">
            <a:avLst/>
          </a:prstGeom>
          <a:noFill/>
        </p:spPr>
        <p:txBody>
          <a:bodyPr wrap="square" rtlCol="0">
            <a:spAutoFit/>
          </a:bodyPr>
          <a:lstStyle/>
          <a:p>
            <a:r>
              <a:rPr lang="el-GR" sz="2000" b="1" dirty="0" smtClean="0">
                <a:solidFill>
                  <a:srgbClr val="002060"/>
                </a:solidFill>
              </a:rPr>
              <a:t>ΦΥΛΛΑΔΙΟ</a:t>
            </a:r>
            <a:endParaRPr lang="el-GR" sz="2000" b="1" dirty="0">
              <a:solidFill>
                <a:srgbClr val="002060"/>
              </a:solidFill>
            </a:endParaRPr>
          </a:p>
        </p:txBody>
      </p:sp>
    </p:spTree>
    <p:extLst>
      <p:ext uri="{BB962C8B-B14F-4D97-AF65-F5344CB8AC3E}">
        <p14:creationId xmlns:p14="http://schemas.microsoft.com/office/powerpoint/2010/main" val="3783412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2"/>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380324" y="722183"/>
            <a:ext cx="9390797" cy="6953186"/>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algn="ctr">
              <a:lnSpc>
                <a:spcPct val="150000"/>
              </a:lnSpc>
              <a:spcAft>
                <a:spcPts val="800"/>
              </a:spcAft>
            </a:pPr>
            <a:r>
              <a:rPr lang="el-GR" sz="2400" b="1" kern="100" dirty="0" smtClean="0">
                <a:solidFill>
                  <a:srgbClr val="002060"/>
                </a:solidFill>
                <a:ea typeface="Aptos"/>
                <a:cs typeface="Times New Roman" panose="02020603050405020304" pitchFamily="18" charset="0"/>
              </a:rPr>
              <a:t>Αξιολόγηση</a:t>
            </a:r>
          </a:p>
          <a:p>
            <a:pPr marL="285750" indent="-285750" algn="just">
              <a:lnSpc>
                <a:spcPct val="150000"/>
              </a:lnSpc>
              <a:spcAft>
                <a:spcPts val="800"/>
              </a:spcAft>
              <a:buFont typeface="Arial" panose="020B0604020202020204" pitchFamily="34" charset="0"/>
              <a:buChar char="•"/>
            </a:pPr>
            <a:r>
              <a:rPr lang="el-GR" b="1" kern="100" dirty="0" smtClean="0">
                <a:solidFill>
                  <a:srgbClr val="002060"/>
                </a:solidFill>
                <a:ea typeface="Aptos"/>
                <a:cs typeface="Times New Roman" panose="02020603050405020304" pitchFamily="18" charset="0"/>
              </a:rPr>
              <a:t>Πιστεύετε ότι καλύψαμε όλες τις απορίες σας σχετικά με τη προστασία των προσωπικών δεδομένων;</a:t>
            </a:r>
          </a:p>
          <a:p>
            <a:pPr marL="285750" indent="-285750" algn="just">
              <a:lnSpc>
                <a:spcPct val="150000"/>
              </a:lnSpc>
              <a:spcAft>
                <a:spcPts val="800"/>
              </a:spcAft>
              <a:buFont typeface="Arial" panose="020B0604020202020204" pitchFamily="34" charset="0"/>
              <a:buChar char="•"/>
            </a:pPr>
            <a:r>
              <a:rPr lang="el-GR" b="1" kern="100" dirty="0" smtClean="0">
                <a:solidFill>
                  <a:srgbClr val="002060"/>
                </a:solidFill>
                <a:ea typeface="Aptos"/>
                <a:cs typeface="Times New Roman" panose="02020603050405020304" pitchFamily="18" charset="0"/>
              </a:rPr>
              <a:t>Θα θέλατε να αναπτύξουμε κάποιο θέμα από όσα συζητήθηκαν σήμερα εκτενέστερα;</a:t>
            </a:r>
          </a:p>
          <a:p>
            <a:pPr marL="285750" indent="-285750" algn="just">
              <a:lnSpc>
                <a:spcPct val="150000"/>
              </a:lnSpc>
              <a:spcAft>
                <a:spcPts val="800"/>
              </a:spcAft>
              <a:buFont typeface="Arial" panose="020B0604020202020204" pitchFamily="34" charset="0"/>
              <a:buChar char="•"/>
            </a:pPr>
            <a:r>
              <a:rPr lang="el-GR" b="1" kern="100" dirty="0" smtClean="0">
                <a:solidFill>
                  <a:srgbClr val="002060"/>
                </a:solidFill>
                <a:ea typeface="Aptos"/>
                <a:cs typeface="Times New Roman" panose="02020603050405020304" pitchFamily="18" charset="0"/>
              </a:rPr>
              <a:t>Υπάρχει κάποιο θέμα που δεν καλύφθηκε;</a:t>
            </a:r>
          </a:p>
          <a:p>
            <a:pPr marL="285750" indent="-285750" algn="just">
              <a:lnSpc>
                <a:spcPct val="150000"/>
              </a:lnSpc>
              <a:spcAft>
                <a:spcPts val="800"/>
              </a:spcAft>
              <a:buFont typeface="Arial" panose="020B0604020202020204" pitchFamily="34" charset="0"/>
              <a:buChar char="•"/>
            </a:pPr>
            <a:r>
              <a:rPr lang="el-GR" b="1" kern="100" dirty="0" smtClean="0">
                <a:solidFill>
                  <a:srgbClr val="002060"/>
                </a:solidFill>
                <a:ea typeface="Aptos"/>
                <a:cs typeface="Times New Roman" panose="02020603050405020304" pitchFamily="18" charset="0"/>
              </a:rPr>
              <a:t>Σας άρεσε ο τρόπος παρουσίασης των θεμάτων;</a:t>
            </a:r>
          </a:p>
          <a:p>
            <a:pPr marL="285750" indent="-285750" algn="just">
              <a:lnSpc>
                <a:spcPct val="150000"/>
              </a:lnSpc>
              <a:spcAft>
                <a:spcPts val="800"/>
              </a:spcAft>
              <a:buFont typeface="Arial" panose="020B0604020202020204" pitchFamily="34" charset="0"/>
              <a:buChar char="•"/>
            </a:pPr>
            <a:r>
              <a:rPr lang="el-GR" b="1" kern="100" dirty="0" smtClean="0">
                <a:solidFill>
                  <a:srgbClr val="002060"/>
                </a:solidFill>
                <a:ea typeface="Aptos"/>
                <a:cs typeface="Times New Roman" panose="02020603050405020304" pitchFamily="18" charset="0"/>
              </a:rPr>
              <a:t>Έχετε να μας προτείνετε κάποια βελτίωση για τα επόμενα σεμινάρια;</a:t>
            </a:r>
          </a:p>
          <a:p>
            <a:pPr marL="285750" indent="-285750" algn="just">
              <a:lnSpc>
                <a:spcPct val="150000"/>
              </a:lnSpc>
              <a:spcAft>
                <a:spcPts val="800"/>
              </a:spcAft>
              <a:buFont typeface="Arial" panose="020B0604020202020204" pitchFamily="34" charset="0"/>
              <a:buChar char="•"/>
            </a:pPr>
            <a:endParaRPr lang="el-GR" b="1" kern="100" dirty="0">
              <a:solidFill>
                <a:srgbClr val="002060"/>
              </a:solidFill>
              <a:ea typeface="Aptos"/>
              <a:cs typeface="Times New Roman" panose="02020603050405020304" pitchFamily="18" charset="0"/>
            </a:endParaRPr>
          </a:p>
          <a:p>
            <a:pPr algn="ctr">
              <a:lnSpc>
                <a:spcPct val="150000"/>
              </a:lnSpc>
              <a:spcAft>
                <a:spcPts val="800"/>
              </a:spcAft>
            </a:pPr>
            <a:r>
              <a:rPr lang="el-GR" b="1" kern="100" dirty="0" smtClean="0">
                <a:solidFill>
                  <a:srgbClr val="002060"/>
                </a:solidFill>
                <a:ea typeface="Aptos"/>
                <a:cs typeface="Times New Roman" panose="02020603050405020304" pitchFamily="18" charset="0"/>
              </a:rPr>
              <a:t>Παρακαλούμε να συμπληρώσετε τα ερωτηματολόγια που σας έχουν δοθεί.</a:t>
            </a:r>
          </a:p>
          <a:p>
            <a:pPr algn="ctr">
              <a:lnSpc>
                <a:spcPct val="150000"/>
              </a:lnSpc>
              <a:spcAft>
                <a:spcPts val="800"/>
              </a:spcAft>
            </a:pPr>
            <a:r>
              <a:rPr lang="el-GR" sz="2400" b="1" kern="100" dirty="0" smtClean="0">
                <a:solidFill>
                  <a:srgbClr val="002060"/>
                </a:solidFill>
                <a:ea typeface="Aptos"/>
                <a:cs typeface="Times New Roman" panose="02020603050405020304" pitchFamily="18" charset="0"/>
              </a:rPr>
              <a:t>Τα ερωτηματολόγια είναι ανώνυμα.</a:t>
            </a:r>
          </a:p>
          <a:p>
            <a:pPr marL="285750" indent="-285750" algn="just">
              <a:lnSpc>
                <a:spcPct val="115000"/>
              </a:lnSpc>
              <a:spcAft>
                <a:spcPts val="800"/>
              </a:spcAft>
              <a:buFont typeface="Arial" panose="020B0604020202020204" pitchFamily="34" charset="0"/>
              <a:buChar char="•"/>
            </a:pPr>
            <a:endParaRPr lang="el-GR" sz="1600" b="1" kern="100" dirty="0" smtClean="0">
              <a:solidFill>
                <a:prstClr val="white"/>
              </a:solidFill>
              <a:ea typeface="Aptos"/>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endParaRPr lang="el-GR" sz="1600" b="1" kern="100" dirty="0">
              <a:solidFill>
                <a:prstClr val="white"/>
              </a:solidFill>
              <a:ea typeface="Aptos"/>
              <a:cs typeface="Times New Roman" panose="02020603050405020304" pitchFamily="18" charset="0"/>
            </a:endParaRPr>
          </a:p>
        </p:txBody>
      </p:sp>
    </p:spTree>
    <p:extLst>
      <p:ext uri="{BB962C8B-B14F-4D97-AF65-F5344CB8AC3E}">
        <p14:creationId xmlns:p14="http://schemas.microsoft.com/office/powerpoint/2010/main" val="314204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42188" y="353728"/>
            <a:ext cx="8091055" cy="720438"/>
          </a:xfrm>
        </p:spPr>
        <p:txBody>
          <a:bodyPr>
            <a:noAutofit/>
          </a:bodyPr>
          <a:lstStyle/>
          <a:p>
            <a:pPr algn="ctr"/>
            <a:r>
              <a:rPr lang="en-US" sz="2800" b="1" dirty="0">
                <a:solidFill>
                  <a:schemeClr val="tx2">
                    <a:lumMod val="20000"/>
                    <a:lumOff val="80000"/>
                  </a:schemeClr>
                </a:solidFill>
              </a:rPr>
              <a:t>IDEA – </a:t>
            </a:r>
            <a:r>
              <a:rPr lang="el-GR" sz="2800" b="1" dirty="0">
                <a:solidFill>
                  <a:schemeClr val="tx2">
                    <a:lumMod val="20000"/>
                    <a:lumOff val="80000"/>
                  </a:schemeClr>
                </a:solidFill>
              </a:rPr>
              <a:t/>
            </a:r>
            <a:br>
              <a:rPr lang="el-GR" sz="2800" b="1" dirty="0">
                <a:solidFill>
                  <a:schemeClr val="tx2">
                    <a:lumMod val="20000"/>
                    <a:lumOff val="80000"/>
                  </a:schemeClr>
                </a:solidFill>
              </a:rPr>
            </a:br>
            <a:r>
              <a:rPr lang="el-GR" sz="2800" b="1" dirty="0"/>
              <a:t>ΠΡΟΣΤΑΣΙΑ ΠΡΟΣΩΠΙΚΩΝ ΔΕΔΟΜΕΝΩΝ</a:t>
            </a:r>
            <a:r>
              <a:rPr lang="el-GR" sz="2800" b="1" dirty="0" smtClean="0">
                <a:solidFill>
                  <a:schemeClr val="tx2">
                    <a:lumMod val="20000"/>
                    <a:lumOff val="80000"/>
                  </a:schemeClr>
                </a:solidFill>
              </a:rPr>
              <a:t/>
            </a:r>
            <a:br>
              <a:rPr lang="el-GR" sz="2800" b="1" dirty="0" smtClean="0">
                <a:solidFill>
                  <a:schemeClr val="tx2">
                    <a:lumMod val="20000"/>
                    <a:lumOff val="80000"/>
                  </a:schemeClr>
                </a:solidFill>
              </a:rPr>
            </a:b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Ορθογώνιο 7"/>
          <p:cNvSpPr/>
          <p:nvPr/>
        </p:nvSpPr>
        <p:spPr>
          <a:xfrm>
            <a:off x="2990335" y="1819564"/>
            <a:ext cx="7809470" cy="3065455"/>
          </a:xfrm>
          <a:prstGeom prst="rect">
            <a:avLst/>
          </a:prstGeom>
        </p:spPr>
        <p:txBody>
          <a:bodyPr wrap="square">
            <a:spAutoFit/>
          </a:bodyPr>
          <a:lstStyle/>
          <a:p>
            <a:pPr algn="ctr">
              <a:lnSpc>
                <a:spcPct val="115000"/>
              </a:lnSpc>
              <a:spcAft>
                <a:spcPts val="0"/>
              </a:spcAft>
            </a:pPr>
            <a:r>
              <a:rPr lang="el-GR" sz="2400" b="1" kern="100" dirty="0" smtClean="0">
                <a:solidFill>
                  <a:srgbClr val="002060"/>
                </a:solidFill>
                <a:ea typeface="Aptos"/>
                <a:cs typeface="Times New Roman" panose="02020603050405020304" pitchFamily="18" charset="0"/>
              </a:rPr>
              <a:t>Αξιολόγηση</a:t>
            </a:r>
          </a:p>
          <a:p>
            <a:pPr algn="just">
              <a:lnSpc>
                <a:spcPct val="115000"/>
              </a:lnSpc>
              <a:spcAft>
                <a:spcPts val="0"/>
              </a:spcAft>
            </a:pPr>
            <a:endParaRPr lang="el-GR" b="1" kern="100" dirty="0">
              <a:solidFill>
                <a:srgbClr val="002060"/>
              </a:solidFill>
              <a:ea typeface="Aptos"/>
              <a:cs typeface="Times New Roman" panose="02020603050405020304" pitchFamily="18" charset="0"/>
            </a:endParaRPr>
          </a:p>
          <a:p>
            <a:pPr algn="just">
              <a:lnSpc>
                <a:spcPct val="115000"/>
              </a:lnSpc>
              <a:spcAft>
                <a:spcPts val="0"/>
              </a:spcAft>
            </a:pPr>
            <a:r>
              <a:rPr lang="el-GR" b="1" kern="100" dirty="0" smtClean="0">
                <a:solidFill>
                  <a:srgbClr val="002060"/>
                </a:solidFill>
                <a:ea typeface="Aptos"/>
                <a:cs typeface="Times New Roman" panose="02020603050405020304" pitchFamily="18" charset="0"/>
              </a:rPr>
              <a:t>Τέλος, σας ζητάμε να γράψετε πώς σκοπεύετε να χρησιμοποιήσετε τη γνώση που αποκτήσατε, στον επόμενο μήνα, στους επόμενους έξι μήνες, στον επόμενο χρόνο. </a:t>
            </a:r>
          </a:p>
          <a:p>
            <a:pPr algn="just">
              <a:lnSpc>
                <a:spcPct val="115000"/>
              </a:lnSpc>
              <a:spcAft>
                <a:spcPts val="0"/>
              </a:spcAft>
            </a:pPr>
            <a:endParaRPr lang="el-GR" b="1" kern="100" dirty="0" smtClean="0">
              <a:solidFill>
                <a:srgbClr val="002060"/>
              </a:solidFill>
              <a:ea typeface="Aptos"/>
              <a:cs typeface="Times New Roman" panose="02020603050405020304" pitchFamily="18" charset="0"/>
            </a:endParaRPr>
          </a:p>
          <a:p>
            <a:pPr algn="just">
              <a:lnSpc>
                <a:spcPct val="115000"/>
              </a:lnSpc>
              <a:spcAft>
                <a:spcPts val="0"/>
              </a:spcAft>
            </a:pPr>
            <a:r>
              <a:rPr lang="el-GR" b="1" kern="100" dirty="0" smtClean="0">
                <a:solidFill>
                  <a:srgbClr val="002060"/>
                </a:solidFill>
                <a:ea typeface="Aptos"/>
                <a:cs typeface="Times New Roman" panose="02020603050405020304" pitchFamily="18" charset="0"/>
              </a:rPr>
              <a:t>Αυτά μπορείτε να τα γράψετε σε </a:t>
            </a:r>
            <a:r>
              <a:rPr lang="en-US" b="1" kern="100" dirty="0" smtClean="0">
                <a:solidFill>
                  <a:srgbClr val="002060"/>
                </a:solidFill>
                <a:ea typeface="Aptos"/>
                <a:cs typeface="Times New Roman" panose="02020603050405020304" pitchFamily="18" charset="0"/>
              </a:rPr>
              <a:t>post-it</a:t>
            </a:r>
            <a:r>
              <a:rPr lang="el-GR" b="1" kern="100" dirty="0" smtClean="0">
                <a:solidFill>
                  <a:srgbClr val="002060"/>
                </a:solidFill>
                <a:ea typeface="Aptos"/>
                <a:cs typeface="Times New Roman" panose="02020603050405020304" pitchFamily="18" charset="0"/>
              </a:rPr>
              <a:t> και να τα κολλήσετε όλα μαζί πάνω σε έναν πίνακα, ως αναμνηστικό δώρο σε εμάς, τους εκπαιδευτές σας.</a:t>
            </a:r>
            <a:endParaRPr lang="el-GR" b="1" kern="100" dirty="0">
              <a:solidFill>
                <a:srgbClr val="002060"/>
              </a:solidFill>
              <a:effectLst/>
              <a:ea typeface="Aptos"/>
              <a:cs typeface="Times New Roman" panose="02020603050405020304" pitchFamily="18" charset="0"/>
            </a:endParaRPr>
          </a:p>
        </p:txBody>
      </p:sp>
    </p:spTree>
    <p:extLst>
      <p:ext uri="{BB962C8B-B14F-4D97-AF65-F5344CB8AC3E}">
        <p14:creationId xmlns:p14="http://schemas.microsoft.com/office/powerpoint/2010/main" val="3395383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131268" cy="905265"/>
          </a:xfrm>
          <a:prstGeom prst="rect">
            <a:avLst/>
          </a:prstGeom>
        </p:spPr>
      </p:pic>
      <p:sp>
        <p:nvSpPr>
          <p:cNvPr id="3" name="Ορθογώνιο 2"/>
          <p:cNvSpPr/>
          <p:nvPr/>
        </p:nvSpPr>
        <p:spPr>
          <a:xfrm>
            <a:off x="2413275" y="1422400"/>
            <a:ext cx="9390797" cy="832023"/>
          </a:xfrm>
          <a:prstGeom prst="rect">
            <a:avLst/>
          </a:prstGeom>
        </p:spPr>
        <p:txBody>
          <a:bodyPr wrap="square">
            <a:spAutoFit/>
          </a:bodyPr>
          <a:lstStyle/>
          <a:p>
            <a:pPr marL="285750" indent="-285750" algn="just">
              <a:lnSpc>
                <a:spcPct val="115000"/>
              </a:lnSpc>
              <a:spcAft>
                <a:spcPts val="800"/>
              </a:spcAft>
              <a:buFont typeface="Wingdings" panose="05000000000000000000" pitchFamily="2" charset="2"/>
              <a:buChar char="ü"/>
            </a:pPr>
            <a:endParaRPr lang="el-GR" b="1" dirty="0">
              <a:solidFill>
                <a:prstClr val="white"/>
              </a:solidFill>
            </a:endParaRPr>
          </a:p>
          <a:p>
            <a:pPr marL="285750" indent="-285750" algn="just">
              <a:lnSpc>
                <a:spcPct val="115000"/>
              </a:lnSpc>
              <a:spcAft>
                <a:spcPts val="800"/>
              </a:spcAft>
              <a:buFont typeface="Wingdings" panose="05000000000000000000" pitchFamily="2" charset="2"/>
              <a:buChar char="ü"/>
            </a:pPr>
            <a:endParaRPr lang="el-GR" b="1" kern="100" dirty="0">
              <a:solidFill>
                <a:prstClr val="white"/>
              </a:solidFill>
              <a:ea typeface="Aptos"/>
              <a:cs typeface="Times New Roman" panose="02020603050405020304" pitchFamily="18" charset="0"/>
            </a:endParaRPr>
          </a:p>
        </p:txBody>
      </p:sp>
      <p:sp>
        <p:nvSpPr>
          <p:cNvPr id="8" name="Ορθογώνιο 7"/>
          <p:cNvSpPr/>
          <p:nvPr/>
        </p:nvSpPr>
        <p:spPr>
          <a:xfrm>
            <a:off x="2413275" y="3121143"/>
            <a:ext cx="7809470" cy="735073"/>
          </a:xfrm>
          <a:prstGeom prst="rect">
            <a:avLst/>
          </a:prstGeom>
        </p:spPr>
        <p:txBody>
          <a:bodyPr wrap="square">
            <a:spAutoFit/>
          </a:bodyPr>
          <a:lstStyle/>
          <a:p>
            <a:pPr algn="ctr">
              <a:lnSpc>
                <a:spcPct val="115000"/>
              </a:lnSpc>
              <a:spcAft>
                <a:spcPts val="0"/>
              </a:spcAft>
            </a:pPr>
            <a:r>
              <a:rPr lang="el-GR" sz="4000" b="1" kern="100" dirty="0" smtClean="0">
                <a:solidFill>
                  <a:srgbClr val="002060"/>
                </a:solidFill>
                <a:ea typeface="Aptos"/>
                <a:cs typeface="Times New Roman" panose="02020603050405020304" pitchFamily="18" charset="0"/>
              </a:rPr>
              <a:t>ΕΥΧΑΡΙΣΤΟΥΜΕ ΠΟΛΥ!</a:t>
            </a:r>
            <a:endParaRPr lang="el-GR" sz="4000" b="1" kern="100" dirty="0">
              <a:solidFill>
                <a:srgbClr val="002060"/>
              </a:solidFill>
              <a:effectLst/>
              <a:ea typeface="Aptos"/>
              <a:cs typeface="Times New Roman" panose="02020603050405020304" pitchFamily="18" charset="0"/>
            </a:endParaRPr>
          </a:p>
        </p:txBody>
      </p:sp>
    </p:spTree>
    <p:extLst>
      <p:ext uri="{BB962C8B-B14F-4D97-AF65-F5344CB8AC3E}">
        <p14:creationId xmlns:p14="http://schemas.microsoft.com/office/powerpoint/2010/main" val="422780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3" y="403155"/>
            <a:ext cx="8091055" cy="1174704"/>
          </a:xfrm>
        </p:spPr>
        <p:txBody>
          <a:bodyPr>
            <a:normAutofit/>
          </a:bodyPr>
          <a:lstStyle/>
          <a:p>
            <a:pPr algn="ctr"/>
            <a:r>
              <a:rPr lang="en-US" sz="3200" b="1" dirty="0" smtClean="0">
                <a:solidFill>
                  <a:schemeClr val="tx2">
                    <a:lumMod val="20000"/>
                    <a:lumOff val="80000"/>
                  </a:schemeClr>
                </a:solidFill>
              </a:rPr>
              <a:t>IDEA – </a:t>
            </a:r>
            <a:r>
              <a:rPr lang="el-GR" sz="3200" b="1" dirty="0" smtClean="0">
                <a:solidFill>
                  <a:schemeClr val="tx2">
                    <a:lumMod val="20000"/>
                    <a:lumOff val="80000"/>
                  </a:schemeClr>
                </a:solidFill>
              </a:rPr>
              <a:t/>
            </a:r>
            <a:br>
              <a:rPr lang="el-GR" sz="3200" b="1" dirty="0" smtClean="0">
                <a:solidFill>
                  <a:schemeClr val="tx2">
                    <a:lumMod val="20000"/>
                    <a:lumOff val="80000"/>
                  </a:schemeClr>
                </a:solidFill>
              </a:rPr>
            </a:br>
            <a:r>
              <a:rPr lang="el-GR" sz="3200" b="1" dirty="0"/>
              <a:t>ΠΡΟΣΤΑΣΙΑ ΠΡΟΣΩΠΙΚΩΝ ΔΕΔΟΜΕΝΩΝ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113093" y="1756918"/>
            <a:ext cx="9725893" cy="70788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p:txBody>
      </p:sp>
      <p:sp>
        <p:nvSpPr>
          <p:cNvPr id="3" name="TextBox 2"/>
          <p:cNvSpPr txBox="1"/>
          <p:nvPr/>
        </p:nvSpPr>
        <p:spPr>
          <a:xfrm>
            <a:off x="2660823" y="1682777"/>
            <a:ext cx="8493209" cy="3754874"/>
          </a:xfrm>
          <a:prstGeom prst="rect">
            <a:avLst/>
          </a:prstGeom>
          <a:noFill/>
        </p:spPr>
        <p:txBody>
          <a:bodyPr wrap="square" rtlCol="0">
            <a:spAutoFit/>
          </a:bodyPr>
          <a:lstStyle/>
          <a:p>
            <a:pPr algn="just"/>
            <a:r>
              <a:rPr lang="el-GR" sz="2000" b="1" dirty="0" smtClean="0">
                <a:solidFill>
                  <a:srgbClr val="002060"/>
                </a:solidFill>
              </a:rPr>
              <a:t>Το ΚΕ.Π.ΚΑ. δημιούργησε:</a:t>
            </a:r>
          </a:p>
          <a:p>
            <a:pPr algn="just"/>
            <a:endParaRPr lang="el-GR" sz="2000" b="1" dirty="0" smtClean="0">
              <a:solidFill>
                <a:srgbClr val="002060"/>
              </a:solidFill>
            </a:endParaRPr>
          </a:p>
          <a:p>
            <a:pPr marL="342900" indent="-342900" algn="just">
              <a:buFont typeface="Wingdings" panose="05000000000000000000" pitchFamily="2" charset="2"/>
              <a:buChar char="ü"/>
            </a:pPr>
            <a:r>
              <a:rPr lang="el-GR" sz="2000" b="1" dirty="0" smtClean="0">
                <a:solidFill>
                  <a:srgbClr val="002060"/>
                </a:solidFill>
              </a:rPr>
              <a:t>Εκπαιδευτικό υλικό</a:t>
            </a:r>
          </a:p>
          <a:p>
            <a:pPr marL="342900" indent="-342900" algn="just">
              <a:buFont typeface="Wingdings" panose="05000000000000000000" pitchFamily="2" charset="2"/>
              <a:buChar char="ü"/>
            </a:pPr>
            <a:r>
              <a:rPr lang="el-GR" sz="2000" b="1" dirty="0" smtClean="0">
                <a:solidFill>
                  <a:srgbClr val="002060"/>
                </a:solidFill>
              </a:rPr>
              <a:t>Εκπαιδευτικά εργαστήρια για καταναλωτές</a:t>
            </a:r>
          </a:p>
          <a:p>
            <a:pPr marL="342900" indent="-342900" algn="just">
              <a:buFont typeface="Wingdings" panose="05000000000000000000" pitchFamily="2" charset="2"/>
              <a:buChar char="ü"/>
            </a:pPr>
            <a:r>
              <a:rPr lang="el-GR" sz="2000" b="1" dirty="0" smtClean="0">
                <a:solidFill>
                  <a:srgbClr val="002060"/>
                </a:solidFill>
              </a:rPr>
              <a:t>Εκπαιδευτικά εργαστήρια για εκπαιδευτές</a:t>
            </a:r>
          </a:p>
          <a:p>
            <a:pPr marL="342900" indent="-342900" algn="just">
              <a:buFont typeface="Wingdings" panose="05000000000000000000" pitchFamily="2" charset="2"/>
              <a:buChar char="ü"/>
            </a:pPr>
            <a:r>
              <a:rPr lang="el-GR" sz="2000" b="1" dirty="0" smtClean="0">
                <a:solidFill>
                  <a:srgbClr val="002060"/>
                </a:solidFill>
              </a:rPr>
              <a:t>Ανοιχτά εκπαιδευτικά ενημερωτικά γεγονότα</a:t>
            </a:r>
          </a:p>
          <a:p>
            <a:pPr algn="just"/>
            <a:endParaRPr lang="el-GR" sz="2000" b="1" dirty="0">
              <a:solidFill>
                <a:srgbClr val="002060"/>
              </a:solidFill>
            </a:endParaRPr>
          </a:p>
          <a:p>
            <a:pPr algn="r"/>
            <a:r>
              <a:rPr lang="el-GR" sz="2000" b="1" dirty="0" smtClean="0">
                <a:solidFill>
                  <a:srgbClr val="002060"/>
                </a:solidFill>
              </a:rPr>
              <a:t>Σε πολλά από τα παραπάνω,</a:t>
            </a:r>
          </a:p>
          <a:p>
            <a:pPr algn="r"/>
            <a:r>
              <a:rPr lang="el-GR" sz="2000" b="1" dirty="0" smtClean="0">
                <a:solidFill>
                  <a:srgbClr val="002060"/>
                </a:solidFill>
              </a:rPr>
              <a:t>θα συμμετέχει ο </a:t>
            </a:r>
            <a:r>
              <a:rPr lang="en-US" sz="2000" b="1" dirty="0" smtClean="0">
                <a:solidFill>
                  <a:srgbClr val="002060"/>
                </a:solidFill>
              </a:rPr>
              <a:t>Pepper,</a:t>
            </a:r>
            <a:r>
              <a:rPr lang="el-GR" sz="2000" b="1" dirty="0" smtClean="0">
                <a:solidFill>
                  <a:srgbClr val="002060"/>
                </a:solidFill>
              </a:rPr>
              <a:t> </a:t>
            </a:r>
          </a:p>
          <a:p>
            <a:pPr algn="r"/>
            <a:r>
              <a:rPr lang="el-GR" sz="2000" b="1" dirty="0" smtClean="0">
                <a:solidFill>
                  <a:srgbClr val="002060"/>
                </a:solidFill>
              </a:rPr>
              <a:t>ένα ανθρωποειδές ρομπότ.</a:t>
            </a:r>
            <a:r>
              <a:rPr lang="en-US" sz="2000" b="1" dirty="0" smtClean="0">
                <a:solidFill>
                  <a:srgbClr val="002060"/>
                </a:solidFill>
              </a:rPr>
              <a:t> </a:t>
            </a:r>
            <a:endParaRPr lang="el-GR" sz="2000" b="1" dirty="0" smtClean="0">
              <a:solidFill>
                <a:srgbClr val="002060"/>
              </a:solidFill>
            </a:endParaRPr>
          </a:p>
          <a:p>
            <a:pPr marL="342900" indent="-342900" algn="r">
              <a:buFont typeface="Wingdings" panose="05000000000000000000" pitchFamily="2" charset="2"/>
              <a:buChar char="Ø"/>
            </a:pPr>
            <a:endParaRPr lang="el-GR" sz="2000" b="1" dirty="0">
              <a:solidFill>
                <a:srgbClr val="002060"/>
              </a:solidFill>
            </a:endParaRPr>
          </a:p>
          <a:p>
            <a:pPr algn="just"/>
            <a:endParaRPr lang="el-GR" b="1" dirty="0">
              <a:solidFill>
                <a:srgbClr val="002060"/>
              </a:solidFill>
            </a:endParaRPr>
          </a:p>
        </p:txBody>
      </p:sp>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4261" y="3568452"/>
            <a:ext cx="1800464" cy="3190823"/>
          </a:xfrm>
          <a:prstGeom prst="rect">
            <a:avLst/>
          </a:prstGeom>
        </p:spPr>
      </p:pic>
    </p:spTree>
    <p:extLst>
      <p:ext uri="{BB962C8B-B14F-4D97-AF65-F5344CB8AC3E}">
        <p14:creationId xmlns:p14="http://schemas.microsoft.com/office/powerpoint/2010/main" val="155330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13276" y="523970"/>
            <a:ext cx="8091055" cy="1279623"/>
          </a:xfrm>
        </p:spPr>
        <p:txBody>
          <a:bodyPr>
            <a:normAutofit fontScale="90000"/>
          </a:bodyPr>
          <a:lstStyle/>
          <a:p>
            <a:pPr marL="0" indent="0" algn="ctr"/>
            <a:r>
              <a:rPr lang="el-GR" sz="2700" b="1" dirty="0"/>
              <a:t>IDEA</a:t>
            </a:r>
            <a:br>
              <a:rPr lang="el-GR" sz="2700" b="1" dirty="0"/>
            </a:br>
            <a:r>
              <a:rPr lang="el-GR" sz="2700" b="1" dirty="0"/>
              <a:t> </a:t>
            </a:r>
            <a:r>
              <a:rPr lang="el-GR" sz="2700" b="1" dirty="0" err="1" smtClean="0"/>
              <a:t>Increasing</a:t>
            </a:r>
            <a:r>
              <a:rPr lang="el-GR" sz="2700" b="1" dirty="0" smtClean="0"/>
              <a:t> </a:t>
            </a:r>
            <a:r>
              <a:rPr lang="el-GR" sz="2700" b="1" dirty="0" err="1"/>
              <a:t>Digital</a:t>
            </a:r>
            <a:r>
              <a:rPr lang="el-GR" sz="2700" b="1" dirty="0"/>
              <a:t> </a:t>
            </a:r>
            <a:r>
              <a:rPr lang="el-GR" sz="2700" b="1" dirty="0" err="1"/>
              <a:t>Environment</a:t>
            </a:r>
            <a:r>
              <a:rPr lang="el-GR" sz="2700" b="1" dirty="0"/>
              <a:t> </a:t>
            </a:r>
            <a:r>
              <a:rPr lang="el-GR" sz="2700" b="1" dirty="0" err="1"/>
              <a:t>Abilities</a:t>
            </a:r>
            <a:r>
              <a:rPr lang="el-GR" sz="2700" b="1" dirty="0"/>
              <a:t> – Βελτίωση Ψηφιακών </a:t>
            </a:r>
            <a:r>
              <a:rPr lang="el-GR" sz="2700" b="1" dirty="0" smtClean="0"/>
              <a:t>Ικανοτήτων</a:t>
            </a:r>
            <a:r>
              <a:rPr lang="el-GR" sz="3200" b="1" dirty="0"/>
              <a:t/>
            </a:r>
            <a:br>
              <a:rPr lang="el-GR" sz="3200" b="1" dirty="0"/>
            </a:b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Ορθογώνιο 2"/>
          <p:cNvSpPr/>
          <p:nvPr/>
        </p:nvSpPr>
        <p:spPr>
          <a:xfrm>
            <a:off x="3023286" y="1935892"/>
            <a:ext cx="7109255" cy="4154984"/>
          </a:xfrm>
          <a:prstGeom prst="rect">
            <a:avLst/>
          </a:prstGeom>
        </p:spPr>
        <p:txBody>
          <a:bodyPr wrap="square">
            <a:spAutoFit/>
          </a:bodyPr>
          <a:lstStyle/>
          <a:p>
            <a:pPr algn="just"/>
            <a:r>
              <a:rPr lang="el-GR" sz="2400" b="1" dirty="0">
                <a:solidFill>
                  <a:srgbClr val="002060"/>
                </a:solidFill>
              </a:rPr>
              <a:t>Το ΚΕ.Π.ΚΑ εστιάζει</a:t>
            </a:r>
            <a:r>
              <a:rPr lang="el-GR" sz="2400" b="1" dirty="0" smtClean="0">
                <a:solidFill>
                  <a:srgbClr val="002060"/>
                </a:solidFill>
              </a:rPr>
              <a:t>:</a:t>
            </a:r>
          </a:p>
          <a:p>
            <a:pPr algn="just"/>
            <a:endParaRPr lang="el-GR" sz="2400" b="1" dirty="0">
              <a:solidFill>
                <a:srgbClr val="002060"/>
              </a:solidFill>
            </a:endParaRPr>
          </a:p>
          <a:p>
            <a:pPr algn="just">
              <a:buFont typeface="Wingdings" panose="05000000000000000000" pitchFamily="2" charset="2"/>
              <a:buChar char="ü"/>
            </a:pPr>
            <a:r>
              <a:rPr lang="el-GR" sz="2400" b="1" dirty="0">
                <a:solidFill>
                  <a:srgbClr val="002060"/>
                </a:solidFill>
              </a:rPr>
              <a:t>Στο θεσμοθετημένο δικαίωμα των καταναλωτών στην </a:t>
            </a:r>
            <a:r>
              <a:rPr lang="el-GR" sz="2400" b="1" dirty="0" smtClean="0">
                <a:solidFill>
                  <a:srgbClr val="002060"/>
                </a:solidFill>
              </a:rPr>
              <a:t>εκπαίδευση</a:t>
            </a:r>
            <a:endParaRPr lang="el-GR" sz="2400" b="1" dirty="0">
              <a:solidFill>
                <a:srgbClr val="002060"/>
              </a:solidFill>
            </a:endParaRPr>
          </a:p>
          <a:p>
            <a:pPr algn="just">
              <a:buFont typeface="Wingdings" panose="05000000000000000000" pitchFamily="2" charset="2"/>
              <a:buChar char="ü"/>
            </a:pPr>
            <a:r>
              <a:rPr lang="el-GR" sz="2400" b="1" dirty="0">
                <a:solidFill>
                  <a:srgbClr val="002060"/>
                </a:solidFill>
              </a:rPr>
              <a:t>Στον ψηφιακό αλφαβητισμό </a:t>
            </a:r>
          </a:p>
          <a:p>
            <a:pPr algn="just">
              <a:buFont typeface="Wingdings" panose="05000000000000000000" pitchFamily="2" charset="2"/>
              <a:buChar char="ü"/>
            </a:pPr>
            <a:r>
              <a:rPr lang="el-GR" sz="2400" b="1" dirty="0">
                <a:solidFill>
                  <a:srgbClr val="002060"/>
                </a:solidFill>
              </a:rPr>
              <a:t>Στην ασφάλεια νέων και ενηλίκων στο </a:t>
            </a:r>
            <a:r>
              <a:rPr lang="el-GR" sz="2400" b="1" dirty="0" smtClean="0">
                <a:solidFill>
                  <a:srgbClr val="002060"/>
                </a:solidFill>
              </a:rPr>
              <a:t>διαδίκτυο</a:t>
            </a:r>
          </a:p>
          <a:p>
            <a:pPr algn="just"/>
            <a:endParaRPr lang="el-GR" sz="2400" b="1" dirty="0">
              <a:solidFill>
                <a:srgbClr val="002060"/>
              </a:solidFill>
            </a:endParaRPr>
          </a:p>
          <a:p>
            <a:pPr algn="just"/>
            <a:r>
              <a:rPr lang="el-GR" sz="2400" b="1" dirty="0" smtClean="0">
                <a:solidFill>
                  <a:srgbClr val="002060"/>
                </a:solidFill>
              </a:rPr>
              <a:t>Αποτέλεσμα:</a:t>
            </a:r>
          </a:p>
          <a:p>
            <a:pPr marL="342900" indent="-342900" algn="just">
              <a:buFont typeface="Wingdings" panose="05000000000000000000" pitchFamily="2" charset="2"/>
              <a:buChar char="ü"/>
            </a:pPr>
            <a:r>
              <a:rPr lang="el-GR" sz="2400" b="1" dirty="0" smtClean="0">
                <a:solidFill>
                  <a:srgbClr val="002060"/>
                </a:solidFill>
              </a:rPr>
              <a:t>Καταπολέμηση ψηφιακού αναλφαβητισμού</a:t>
            </a:r>
          </a:p>
          <a:p>
            <a:pPr marL="342900" indent="-342900" algn="just">
              <a:buFont typeface="Wingdings" panose="05000000000000000000" pitchFamily="2" charset="2"/>
              <a:buChar char="ü"/>
            </a:pPr>
            <a:r>
              <a:rPr lang="el-GR" sz="2400" b="1" dirty="0" smtClean="0">
                <a:solidFill>
                  <a:srgbClr val="002060"/>
                </a:solidFill>
              </a:rPr>
              <a:t>Ασφαλής περιήγηση στο διαδίκτυο</a:t>
            </a:r>
            <a:endParaRPr lang="el-GR" sz="2400" b="1" dirty="0">
              <a:solidFill>
                <a:srgbClr val="002060"/>
              </a:solidFill>
            </a:endParaRPr>
          </a:p>
        </p:txBody>
      </p:sp>
    </p:spTree>
    <p:extLst>
      <p:ext uri="{BB962C8B-B14F-4D97-AF65-F5344CB8AC3E}">
        <p14:creationId xmlns:p14="http://schemas.microsoft.com/office/powerpoint/2010/main" val="408207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30513" y="403154"/>
            <a:ext cx="8091055" cy="1279623"/>
          </a:xfrm>
        </p:spPr>
        <p:txBody>
          <a:bodyPr>
            <a:normAutofit/>
          </a:bodyPr>
          <a:lstStyle/>
          <a:p>
            <a:pPr algn="ctr"/>
            <a:r>
              <a:rPr lang="en-US" sz="3200" b="1" dirty="0" smtClean="0">
                <a:solidFill>
                  <a:schemeClr val="tx2">
                    <a:lumMod val="20000"/>
                    <a:lumOff val="80000"/>
                  </a:schemeClr>
                </a:solidFill>
              </a:rPr>
              <a:t>IDEA – </a:t>
            </a:r>
            <a:r>
              <a:rPr lang="el-GR" sz="3200" b="1" dirty="0" smtClean="0">
                <a:solidFill>
                  <a:schemeClr val="tx2">
                    <a:lumMod val="20000"/>
                    <a:lumOff val="80000"/>
                  </a:schemeClr>
                </a:solidFill>
              </a:rPr>
              <a:t/>
            </a:r>
            <a:br>
              <a:rPr lang="el-GR" sz="3200" b="1" dirty="0" smtClean="0">
                <a:solidFill>
                  <a:schemeClr val="tx2">
                    <a:lumMod val="20000"/>
                    <a:lumOff val="80000"/>
                  </a:schemeClr>
                </a:solidFill>
              </a:rPr>
            </a:br>
            <a:r>
              <a:rPr lang="el-GR" sz="3200" b="1" dirty="0"/>
              <a:t>ΠΡΟΣΤΑΣΙΑ ΠΡΟΣΩΠΙΚΩΝ ΔΕΔΟΜΕΝΩΝ</a:t>
            </a:r>
            <a:endParaRPr lang="el-GR" sz="32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1172107" y="2024370"/>
            <a:ext cx="9725893" cy="707886"/>
          </a:xfrm>
          <a:prstGeom prst="rect">
            <a:avLst/>
          </a:prstGeom>
          <a:noFill/>
        </p:spPr>
        <p:txBody>
          <a:bodyPr wrap="square" rtlCol="0">
            <a:spAutoFit/>
          </a:bodyPr>
          <a:lstStyle/>
          <a:p>
            <a:pPr algn="just"/>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p:txBody>
      </p:sp>
      <p:sp>
        <p:nvSpPr>
          <p:cNvPr id="3" name="Ορθογώνιο 2"/>
          <p:cNvSpPr/>
          <p:nvPr/>
        </p:nvSpPr>
        <p:spPr>
          <a:xfrm>
            <a:off x="2636108" y="2302909"/>
            <a:ext cx="8624358" cy="2554545"/>
          </a:xfrm>
          <a:prstGeom prst="rect">
            <a:avLst/>
          </a:prstGeom>
        </p:spPr>
        <p:txBody>
          <a:bodyPr wrap="square">
            <a:spAutoFit/>
          </a:bodyPr>
          <a:lstStyle/>
          <a:p>
            <a:pPr algn="ctr"/>
            <a:r>
              <a:rPr lang="el-GR" sz="3200" b="1" dirty="0" smtClean="0">
                <a:solidFill>
                  <a:srgbClr val="002060"/>
                </a:solidFill>
              </a:rPr>
              <a:t>Και τώρα η σειρά σας!</a:t>
            </a:r>
          </a:p>
          <a:p>
            <a:pPr algn="ctr"/>
            <a:endParaRPr lang="el-GR" sz="3200" b="1" dirty="0" smtClean="0">
              <a:solidFill>
                <a:srgbClr val="002060"/>
              </a:solidFill>
            </a:endParaRPr>
          </a:p>
          <a:p>
            <a:pPr algn="ctr"/>
            <a:r>
              <a:rPr lang="el-GR" sz="3200" b="1" dirty="0" smtClean="0">
                <a:solidFill>
                  <a:srgbClr val="002060"/>
                </a:solidFill>
              </a:rPr>
              <a:t>Πείτε μας το όνομά σας!</a:t>
            </a:r>
          </a:p>
          <a:p>
            <a:pPr algn="ctr"/>
            <a:endParaRPr lang="el-GR" sz="3200" b="1" dirty="0">
              <a:solidFill>
                <a:srgbClr val="002060"/>
              </a:solidFill>
            </a:endParaRPr>
          </a:p>
          <a:p>
            <a:pPr algn="ctr"/>
            <a:r>
              <a:rPr lang="el-GR" sz="3200" b="1" dirty="0" smtClean="0">
                <a:solidFill>
                  <a:srgbClr val="002060"/>
                </a:solidFill>
              </a:rPr>
              <a:t>Τί περιμένετε </a:t>
            </a:r>
            <a:r>
              <a:rPr lang="el-GR" sz="3200" b="1" dirty="0">
                <a:solidFill>
                  <a:srgbClr val="002060"/>
                </a:solidFill>
              </a:rPr>
              <a:t>από το σεμινάριο;</a:t>
            </a:r>
          </a:p>
        </p:txBody>
      </p:sp>
    </p:spTree>
    <p:extLst>
      <p:ext uri="{BB962C8B-B14F-4D97-AF65-F5344CB8AC3E}">
        <p14:creationId xmlns:p14="http://schemas.microsoft.com/office/powerpoint/2010/main" val="194464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413276" y="212436"/>
            <a:ext cx="8091055" cy="1279623"/>
          </a:xfrm>
        </p:spPr>
        <p:txBody>
          <a:bodyPr>
            <a:normAutofit/>
          </a:bodyPr>
          <a:lstStyle/>
          <a:p>
            <a:pPr algn="ctr"/>
            <a:r>
              <a:rPr lang="en-US" sz="2800" b="1" dirty="0" smtClean="0">
                <a:solidFill>
                  <a:schemeClr val="tx2">
                    <a:lumMod val="20000"/>
                    <a:lumOff val="80000"/>
                  </a:schemeClr>
                </a:solidFill>
              </a:rPr>
              <a:t>IDEA – </a:t>
            </a:r>
            <a:r>
              <a:rPr lang="el-GR" sz="2800" b="1" dirty="0" smtClean="0">
                <a:solidFill>
                  <a:schemeClr val="tx2">
                    <a:lumMod val="20000"/>
                    <a:lumOff val="80000"/>
                  </a:schemeClr>
                </a:solidFill>
              </a:rPr>
              <a:t/>
            </a:r>
            <a:br>
              <a:rPr lang="el-GR" sz="2800" b="1" dirty="0" smtClean="0">
                <a:solidFill>
                  <a:schemeClr val="tx2">
                    <a:lumMod val="20000"/>
                    <a:lumOff val="80000"/>
                  </a:schemeClr>
                </a:solidFill>
              </a:rPr>
            </a:br>
            <a:r>
              <a:rPr lang="el-GR" sz="2800" b="1" dirty="0"/>
              <a:t>ΠΡΟΣΤΑΣΙΑ ΠΡΟΣΩΠΙΚΩΝ ΔΕΔΟΜΕΝΩΝ</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TextBox 2"/>
          <p:cNvSpPr txBox="1"/>
          <p:nvPr/>
        </p:nvSpPr>
        <p:spPr>
          <a:xfrm>
            <a:off x="2413276" y="1492059"/>
            <a:ext cx="9300929" cy="5172267"/>
          </a:xfrm>
          <a:prstGeom prst="rect">
            <a:avLst/>
          </a:prstGeom>
          <a:noFill/>
        </p:spPr>
        <p:txBody>
          <a:bodyPr wrap="square" rtlCol="0">
            <a:spAutoFit/>
          </a:bodyPr>
          <a:lstStyle/>
          <a:p>
            <a:pPr algn="just"/>
            <a:r>
              <a:rPr lang="el-GR" sz="1600" b="1" u="sng" dirty="0" smtClean="0">
                <a:solidFill>
                  <a:srgbClr val="002060"/>
                </a:solidFill>
              </a:rPr>
              <a:t>Νομοθεσία προστασίας προσωπικών δεδομένων:</a:t>
            </a:r>
          </a:p>
          <a:p>
            <a:pPr algn="just"/>
            <a:endParaRPr lang="el-GR" sz="1600" b="1" dirty="0" smtClean="0">
              <a:solidFill>
                <a:srgbClr val="002060"/>
              </a:solidFill>
            </a:endParaRPr>
          </a:p>
          <a:p>
            <a:pPr algn="just"/>
            <a:r>
              <a:rPr lang="el-GR" sz="1600" b="1" dirty="0" smtClean="0">
                <a:solidFill>
                  <a:srgbClr val="002060"/>
                </a:solidFill>
              </a:rPr>
              <a:t>Προσωπικά δεδομένα: Άμεση, ή έμμεση πληροφορία για: </a:t>
            </a:r>
          </a:p>
          <a:p>
            <a:pPr marL="285750" indent="-285750" algn="just">
              <a:buFont typeface="Wingdings" panose="05000000000000000000" pitchFamily="2" charset="2"/>
              <a:buChar char="ü"/>
            </a:pPr>
            <a:r>
              <a:rPr lang="el-GR" sz="1600" b="1" dirty="0" smtClean="0">
                <a:solidFill>
                  <a:srgbClr val="002060"/>
                </a:solidFill>
              </a:rPr>
              <a:t>Όνομα</a:t>
            </a:r>
          </a:p>
          <a:p>
            <a:pPr marL="285750" indent="-285750" algn="just">
              <a:buFont typeface="Wingdings" panose="05000000000000000000" pitchFamily="2" charset="2"/>
              <a:buChar char="ü"/>
            </a:pPr>
            <a:r>
              <a:rPr lang="el-GR" sz="1600" b="1" dirty="0" smtClean="0">
                <a:solidFill>
                  <a:srgbClr val="002060"/>
                </a:solidFill>
              </a:rPr>
              <a:t>Διεύθυνση</a:t>
            </a:r>
          </a:p>
          <a:p>
            <a:pPr marL="285750" indent="-285750" algn="just">
              <a:buFont typeface="Wingdings" panose="05000000000000000000" pitchFamily="2" charset="2"/>
              <a:buChar char="ü"/>
            </a:pPr>
            <a:r>
              <a:rPr lang="en-US" sz="1600" b="1" dirty="0" smtClean="0">
                <a:solidFill>
                  <a:srgbClr val="002060"/>
                </a:solidFill>
              </a:rPr>
              <a:t>E-mail</a:t>
            </a:r>
          </a:p>
          <a:p>
            <a:pPr marL="285750" indent="-285750" algn="just">
              <a:buFont typeface="Wingdings" panose="05000000000000000000" pitchFamily="2" charset="2"/>
              <a:buChar char="ü"/>
            </a:pPr>
            <a:r>
              <a:rPr lang="el-GR" sz="1600" b="1" dirty="0" smtClean="0">
                <a:solidFill>
                  <a:srgbClr val="002060"/>
                </a:solidFill>
              </a:rPr>
              <a:t>Ιστορικό περιήγησης</a:t>
            </a:r>
          </a:p>
          <a:p>
            <a:pPr marL="285750" indent="-285750" algn="just">
              <a:buFont typeface="Wingdings" panose="05000000000000000000" pitchFamily="2" charset="2"/>
              <a:buChar char="ü"/>
            </a:pPr>
            <a:r>
              <a:rPr lang="el-GR" sz="1600" b="1" dirty="0" smtClean="0">
                <a:solidFill>
                  <a:srgbClr val="002060"/>
                </a:solidFill>
              </a:rPr>
              <a:t>Διεύθυνση</a:t>
            </a:r>
            <a:r>
              <a:rPr lang="en-US" sz="1600" b="1" dirty="0">
                <a:solidFill>
                  <a:srgbClr val="002060"/>
                </a:solidFill>
              </a:rPr>
              <a:t> </a:t>
            </a:r>
            <a:r>
              <a:rPr lang="en-US" sz="1600" b="1" dirty="0" smtClean="0">
                <a:solidFill>
                  <a:srgbClr val="002060"/>
                </a:solidFill>
              </a:rPr>
              <a:t>IP</a:t>
            </a:r>
            <a:r>
              <a:rPr lang="el-GR" sz="1600" b="1" dirty="0" smtClean="0">
                <a:solidFill>
                  <a:srgbClr val="002060"/>
                </a:solidFill>
              </a:rPr>
              <a:t>, κ.λπ.</a:t>
            </a:r>
          </a:p>
          <a:p>
            <a:pPr algn="just"/>
            <a:endParaRPr lang="el-GR" sz="1600" b="1" dirty="0">
              <a:solidFill>
                <a:srgbClr val="002060"/>
              </a:solidFill>
            </a:endParaRPr>
          </a:p>
          <a:p>
            <a:pPr algn="just"/>
            <a:r>
              <a:rPr lang="el-GR" sz="1600" b="1" u="sng" dirty="0">
                <a:solidFill>
                  <a:srgbClr val="002060"/>
                </a:solidFill>
              </a:rPr>
              <a:t>Ά</a:t>
            </a:r>
            <a:r>
              <a:rPr lang="el-GR" sz="1600" b="1" u="sng" dirty="0" smtClean="0">
                <a:solidFill>
                  <a:srgbClr val="002060"/>
                </a:solidFill>
              </a:rPr>
              <a:t>ρθρο </a:t>
            </a:r>
            <a:r>
              <a:rPr lang="el-GR" sz="1600" b="1" u="sng" dirty="0">
                <a:solidFill>
                  <a:srgbClr val="002060"/>
                </a:solidFill>
              </a:rPr>
              <a:t>8 (1) του Χάρτη των Θεμελιωδών Δικαιωμάτων της Ευρωπαϊκής </a:t>
            </a:r>
            <a:r>
              <a:rPr lang="el-GR" sz="1600" b="1" u="sng" dirty="0" smtClean="0">
                <a:solidFill>
                  <a:srgbClr val="002060"/>
                </a:solidFill>
              </a:rPr>
              <a:t>Ένωσης: </a:t>
            </a:r>
          </a:p>
          <a:p>
            <a:pPr marL="285750" indent="-285750" algn="just">
              <a:buFont typeface="Arial" panose="020B0604020202020204" pitchFamily="34" charset="0"/>
              <a:buChar char="•"/>
            </a:pPr>
            <a:r>
              <a:rPr lang="el-GR" sz="1600" b="1" dirty="0">
                <a:solidFill>
                  <a:srgbClr val="002060"/>
                </a:solidFill>
              </a:rPr>
              <a:t>«Κάθε πρόσωπο έχει δικαίωμα στην προστασία των δεδομένων προσωπικού χαρακτήρα που το αφορούν». </a:t>
            </a:r>
            <a:endParaRPr lang="el-GR" sz="1600" b="1" dirty="0" smtClean="0">
              <a:solidFill>
                <a:srgbClr val="002060"/>
              </a:solidFill>
            </a:endParaRPr>
          </a:p>
          <a:p>
            <a:pPr algn="just"/>
            <a:r>
              <a:rPr lang="el-GR" sz="1600" b="1" dirty="0" smtClean="0">
                <a:solidFill>
                  <a:srgbClr val="002060"/>
                </a:solidFill>
              </a:rPr>
              <a:t>Το </a:t>
            </a:r>
            <a:r>
              <a:rPr lang="el-GR" sz="1600" b="1" dirty="0">
                <a:solidFill>
                  <a:srgbClr val="002060"/>
                </a:solidFill>
              </a:rPr>
              <a:t>άρθρο 16 (1) της Συνθήκης για τη λειτουργία της Ευρωπαϊκής Ένωσης προβλέπει</a:t>
            </a:r>
            <a:r>
              <a:rPr lang="el-GR" sz="1600" b="1" dirty="0" smtClean="0">
                <a:solidFill>
                  <a:srgbClr val="002060"/>
                </a:solidFill>
              </a:rPr>
              <a:t>:</a:t>
            </a:r>
          </a:p>
          <a:p>
            <a:pPr marL="285750" indent="-285750" algn="just">
              <a:buFont typeface="Arial" panose="020B0604020202020204" pitchFamily="34" charset="0"/>
              <a:buChar char="•"/>
            </a:pPr>
            <a:r>
              <a:rPr lang="el-GR" sz="1600" b="1" dirty="0" smtClean="0">
                <a:solidFill>
                  <a:srgbClr val="002060"/>
                </a:solidFill>
              </a:rPr>
              <a:t> </a:t>
            </a:r>
            <a:r>
              <a:rPr lang="el-GR" sz="1600" b="1" dirty="0">
                <a:solidFill>
                  <a:srgbClr val="002060"/>
                </a:solidFill>
              </a:rPr>
              <a:t>«Κάθε πρόσωπο έχει δικαίωμα προστασίας των δεδομένων προσωπικού χαρακτήρα που το αφορούν». </a:t>
            </a:r>
            <a:endParaRPr lang="el-GR" sz="1600" b="1" dirty="0" smtClean="0">
              <a:solidFill>
                <a:srgbClr val="002060"/>
              </a:solidFill>
            </a:endParaRPr>
          </a:p>
          <a:p>
            <a:pPr algn="just"/>
            <a:r>
              <a:rPr lang="el-GR" sz="1600" b="1" dirty="0">
                <a:solidFill>
                  <a:srgbClr val="002060"/>
                </a:solidFill>
              </a:rPr>
              <a:t>Τ</a:t>
            </a:r>
            <a:r>
              <a:rPr lang="el-GR" sz="1600" b="1" dirty="0" smtClean="0">
                <a:solidFill>
                  <a:srgbClr val="002060"/>
                </a:solidFill>
              </a:rPr>
              <a:t>ο </a:t>
            </a:r>
            <a:r>
              <a:rPr lang="el-GR" sz="1600" b="1" dirty="0">
                <a:solidFill>
                  <a:srgbClr val="002060"/>
                </a:solidFill>
              </a:rPr>
              <a:t>άρθρο 7 του Χάρτη των Θεμελιωδών Δικαιωμάτων προβλέπει: </a:t>
            </a:r>
            <a:endParaRPr lang="el-GR" sz="1600" b="1" dirty="0" smtClean="0">
              <a:solidFill>
                <a:srgbClr val="002060"/>
              </a:solidFill>
            </a:endParaRPr>
          </a:p>
          <a:p>
            <a:pPr marL="285750" indent="-285750" algn="just">
              <a:buFont typeface="Arial" panose="020B0604020202020204" pitchFamily="34" charset="0"/>
              <a:buChar char="•"/>
            </a:pPr>
            <a:r>
              <a:rPr lang="el-GR" sz="1600" b="1" dirty="0" smtClean="0">
                <a:solidFill>
                  <a:srgbClr val="002060"/>
                </a:solidFill>
              </a:rPr>
              <a:t>«</a:t>
            </a:r>
            <a:r>
              <a:rPr lang="el-GR" sz="1600" b="1" dirty="0">
                <a:solidFill>
                  <a:srgbClr val="002060"/>
                </a:solidFill>
              </a:rPr>
              <a:t>Κάθε πρόσωπο έχει δικαίωμα στο σεβασμό της ιδιωτικής και οικογενειακής ζωής του, της κατοικίας του και των επικοινωνιών του». </a:t>
            </a:r>
            <a:endParaRPr lang="el-GR" sz="1600" b="1" dirty="0" smtClean="0">
              <a:solidFill>
                <a:srgbClr val="002060"/>
              </a:solidFill>
            </a:endParaRPr>
          </a:p>
          <a:p>
            <a:pPr marL="285750" indent="-285750" algn="just">
              <a:buFont typeface="Wingdings" panose="05000000000000000000" pitchFamily="2" charset="2"/>
              <a:buChar char="ü"/>
            </a:pPr>
            <a:endParaRPr lang="el-GR" sz="1600" b="1" dirty="0">
              <a:solidFill>
                <a:srgbClr val="002060"/>
              </a:solidFill>
            </a:endParaRPr>
          </a:p>
          <a:p>
            <a:pPr algn="just"/>
            <a:endParaRPr lang="el-GR" sz="1600" b="1" dirty="0">
              <a:solidFill>
                <a:srgbClr val="002060"/>
              </a:solidFill>
            </a:endParaRPr>
          </a:p>
        </p:txBody>
      </p:sp>
    </p:spTree>
    <p:extLst>
      <p:ext uri="{BB962C8B-B14F-4D97-AF65-F5344CB8AC3E}">
        <p14:creationId xmlns:p14="http://schemas.microsoft.com/office/powerpoint/2010/main" val="25097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279623"/>
          </a:xfrm>
        </p:spPr>
        <p:txBody>
          <a:bodyPr>
            <a:normAutofit/>
          </a:bodyPr>
          <a:lstStyle/>
          <a:p>
            <a:pPr algn="ctr"/>
            <a:r>
              <a:rPr lang="en-US" sz="2800" b="1" dirty="0" smtClean="0">
                <a:solidFill>
                  <a:schemeClr val="tx2">
                    <a:lumMod val="20000"/>
                    <a:lumOff val="80000"/>
                  </a:schemeClr>
                </a:solidFill>
              </a:rPr>
              <a:t>IDEA – </a:t>
            </a:r>
            <a:r>
              <a:rPr lang="el-GR" sz="2800" b="1" dirty="0" smtClean="0">
                <a:solidFill>
                  <a:schemeClr val="tx2">
                    <a:lumMod val="20000"/>
                    <a:lumOff val="80000"/>
                  </a:schemeClr>
                </a:solidFill>
              </a:rPr>
              <a:t/>
            </a:r>
            <a:br>
              <a:rPr lang="el-GR" sz="2800" b="1" dirty="0" smtClean="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7" name="TextBox 6"/>
          <p:cNvSpPr txBox="1"/>
          <p:nvPr/>
        </p:nvSpPr>
        <p:spPr>
          <a:xfrm>
            <a:off x="2207489" y="1427404"/>
            <a:ext cx="9725893" cy="1323439"/>
          </a:xfrm>
          <a:prstGeom prst="rect">
            <a:avLst/>
          </a:prstGeom>
          <a:noFill/>
        </p:spPr>
        <p:txBody>
          <a:bodyPr wrap="square" rtlCol="0">
            <a:spAutoFit/>
          </a:bodyPr>
          <a:lstStyle/>
          <a:p>
            <a:pPr marL="342900" indent="-342900" algn="just">
              <a:buFont typeface="Wingdings" panose="05000000000000000000" pitchFamily="2" charset="2"/>
              <a:buChar char="Ø"/>
            </a:pPr>
            <a:endParaRPr lang="el-GR" sz="2000" dirty="0"/>
          </a:p>
          <a:p>
            <a:pPr marL="342900" indent="-342900" algn="just">
              <a:buFont typeface="Wingdings" panose="05000000000000000000" pitchFamily="2" charset="2"/>
              <a:buChar char="Ø"/>
            </a:pPr>
            <a:endParaRPr lang="el-GR" sz="2000" dirty="0">
              <a:solidFill>
                <a:prstClr val="white"/>
              </a:solidFill>
            </a:endParaRPr>
          </a:p>
          <a:p>
            <a:pPr marL="342900" indent="-342900" algn="just">
              <a:buFont typeface="Wingdings" panose="05000000000000000000" pitchFamily="2" charset="2"/>
              <a:buChar char="Ø"/>
            </a:pPr>
            <a:endParaRPr lang="el-GR" sz="2000" dirty="0">
              <a:solidFill>
                <a:prstClr val="white"/>
              </a:solidFill>
            </a:endParaRPr>
          </a:p>
          <a:p>
            <a:pPr algn="just"/>
            <a:endParaRPr lang="el-GR" sz="2000" dirty="0">
              <a:solidFill>
                <a:prstClr val="white"/>
              </a:solidFill>
            </a:endParaRPr>
          </a:p>
        </p:txBody>
      </p:sp>
      <p:sp>
        <p:nvSpPr>
          <p:cNvPr id="3" name="TextBox 2"/>
          <p:cNvSpPr txBox="1"/>
          <p:nvPr/>
        </p:nvSpPr>
        <p:spPr>
          <a:xfrm>
            <a:off x="2203962" y="1639330"/>
            <a:ext cx="9246633" cy="473975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l-GR" sz="1600" b="1" u="sng" dirty="0" smtClean="0">
                <a:solidFill>
                  <a:srgbClr val="002060"/>
                </a:solidFill>
              </a:rPr>
              <a:t>Γενικός Κανονισμός Προστασίας Δεδομένων (Γ.Κ.Π.Δ.)</a:t>
            </a:r>
          </a:p>
          <a:p>
            <a:pPr marL="285750" lvl="0" indent="-285750" algn="just">
              <a:lnSpc>
                <a:spcPct val="150000"/>
              </a:lnSpc>
              <a:buFont typeface="Wingdings" panose="05000000000000000000" pitchFamily="2" charset="2"/>
              <a:buChar char="v"/>
            </a:pPr>
            <a:r>
              <a:rPr lang="el-GR" sz="1600" b="1" u="sng" dirty="0">
                <a:solidFill>
                  <a:srgbClr val="002060"/>
                </a:solidFill>
              </a:rPr>
              <a:t>Οδηγία για την προστασία της ιδιωτικής ζωής στον τομέα των ηλεκτρονικών επικοινωνιών </a:t>
            </a:r>
            <a:endParaRPr lang="el-GR" sz="1600" b="1" u="sng" dirty="0" smtClean="0">
              <a:solidFill>
                <a:srgbClr val="002060"/>
              </a:solidFill>
            </a:endParaRPr>
          </a:p>
          <a:p>
            <a:pPr lvl="0" algn="just"/>
            <a:endParaRPr lang="el-GR" sz="1600" b="1" u="sng" dirty="0">
              <a:solidFill>
                <a:srgbClr val="002060"/>
              </a:solidFill>
            </a:endParaRPr>
          </a:p>
          <a:p>
            <a:pPr lvl="0" algn="just"/>
            <a:r>
              <a:rPr lang="el-GR" sz="1600" b="1" dirty="0" smtClean="0">
                <a:solidFill>
                  <a:srgbClr val="002060"/>
                </a:solidFill>
              </a:rPr>
              <a:t>Εφαρμόζονται σε:</a:t>
            </a:r>
          </a:p>
          <a:p>
            <a:pPr marL="285750" lvl="0" indent="-285750" algn="just">
              <a:buFont typeface="Arial" panose="020B0604020202020204" pitchFamily="34" charset="0"/>
              <a:buChar char="•"/>
            </a:pPr>
            <a:r>
              <a:rPr lang="el-GR" sz="1600" b="1" dirty="0" smtClean="0">
                <a:solidFill>
                  <a:srgbClr val="002060"/>
                </a:solidFill>
              </a:rPr>
              <a:t>Αυτοματοποιημένη και μη αυτοματοποιημένη επεξεργασία δεδομένων</a:t>
            </a:r>
          </a:p>
          <a:p>
            <a:pPr marL="285750" indent="-285750" algn="just">
              <a:buFont typeface="Arial" panose="020B0604020202020204" pitchFamily="34" charset="0"/>
              <a:buChar char="•"/>
            </a:pPr>
            <a:r>
              <a:rPr lang="el-GR" sz="1600" b="1" dirty="0">
                <a:solidFill>
                  <a:srgbClr val="002060"/>
                </a:solidFill>
              </a:rPr>
              <a:t>Ο</a:t>
            </a:r>
            <a:r>
              <a:rPr lang="el-GR" sz="1600" b="1" dirty="0" smtClean="0">
                <a:solidFill>
                  <a:srgbClr val="002060"/>
                </a:solidFill>
              </a:rPr>
              <a:t> </a:t>
            </a:r>
            <a:r>
              <a:rPr lang="el-GR" sz="1600" b="1" dirty="0">
                <a:solidFill>
                  <a:srgbClr val="002060"/>
                </a:solidFill>
              </a:rPr>
              <a:t>υπεύθυνος επεξεργασίας βρίσκεται στην Ένωση</a:t>
            </a:r>
            <a:r>
              <a:rPr lang="el-GR" sz="1600" b="1" dirty="0" smtClean="0">
                <a:solidFill>
                  <a:srgbClr val="002060"/>
                </a:solidFill>
              </a:rPr>
              <a:t>, ή/και τα </a:t>
            </a:r>
            <a:r>
              <a:rPr lang="el-GR" sz="1600" b="1" dirty="0">
                <a:solidFill>
                  <a:srgbClr val="002060"/>
                </a:solidFill>
              </a:rPr>
              <a:t>υποκείμενα των δεδομένων βρίσκονται στην </a:t>
            </a:r>
            <a:r>
              <a:rPr lang="el-GR" sz="1600" b="1" dirty="0" smtClean="0">
                <a:solidFill>
                  <a:srgbClr val="002060"/>
                </a:solidFill>
              </a:rPr>
              <a:t>Ένωση.</a:t>
            </a:r>
          </a:p>
          <a:p>
            <a:pPr algn="just"/>
            <a:endParaRPr lang="el-GR" sz="1600" b="1" dirty="0">
              <a:solidFill>
                <a:srgbClr val="002060"/>
              </a:solidFill>
            </a:endParaRPr>
          </a:p>
          <a:p>
            <a:pPr algn="just"/>
            <a:r>
              <a:rPr lang="el-GR" sz="1600" b="1" dirty="0" smtClean="0">
                <a:solidFill>
                  <a:srgbClr val="002060"/>
                </a:solidFill>
              </a:rPr>
              <a:t>Δεν εφαρμόζονται σε:</a:t>
            </a:r>
          </a:p>
          <a:p>
            <a:pPr marL="285750" indent="-285750" algn="just">
              <a:buFont typeface="Arial" panose="020B0604020202020204" pitchFamily="34" charset="0"/>
              <a:buChar char="•"/>
            </a:pPr>
            <a:r>
              <a:rPr lang="el-GR" sz="1600" b="1" dirty="0">
                <a:solidFill>
                  <a:srgbClr val="002060"/>
                </a:solidFill>
              </a:rPr>
              <a:t>δ</a:t>
            </a:r>
            <a:r>
              <a:rPr lang="el-GR" sz="1600" b="1" dirty="0" smtClean="0">
                <a:solidFill>
                  <a:srgbClr val="002060"/>
                </a:solidFill>
              </a:rPr>
              <a:t>ραστηριότητες εκτός του δικαίου της Ένωσης,</a:t>
            </a:r>
          </a:p>
          <a:p>
            <a:pPr marL="285750" indent="-285750" algn="just">
              <a:buFont typeface="Arial" panose="020B0604020202020204" pitchFamily="34" charset="0"/>
              <a:buChar char="•"/>
            </a:pPr>
            <a:r>
              <a:rPr lang="el-GR" sz="1600" b="1" dirty="0">
                <a:solidFill>
                  <a:srgbClr val="002060"/>
                </a:solidFill>
              </a:rPr>
              <a:t>π</a:t>
            </a:r>
            <a:r>
              <a:rPr lang="el-GR" sz="1600" b="1" dirty="0" smtClean="0">
                <a:solidFill>
                  <a:srgbClr val="002060"/>
                </a:solidFill>
              </a:rPr>
              <a:t>ροσωπικές, οικιακές δραστηριότητες,</a:t>
            </a:r>
          </a:p>
          <a:p>
            <a:pPr marL="285750" indent="-285750" algn="just">
              <a:buFont typeface="Arial" panose="020B0604020202020204" pitchFamily="34" charset="0"/>
              <a:buChar char="•"/>
            </a:pPr>
            <a:r>
              <a:rPr lang="el-GR" sz="1600" b="1" dirty="0">
                <a:solidFill>
                  <a:srgbClr val="002060"/>
                </a:solidFill>
              </a:rPr>
              <a:t>π</a:t>
            </a:r>
            <a:r>
              <a:rPr lang="el-GR" sz="1600" b="1" dirty="0" smtClean="0">
                <a:solidFill>
                  <a:srgbClr val="002060"/>
                </a:solidFill>
              </a:rPr>
              <a:t>εριπτώσεις </a:t>
            </a:r>
            <a:r>
              <a:rPr lang="el-GR" sz="1600" b="1" dirty="0">
                <a:solidFill>
                  <a:srgbClr val="002060"/>
                </a:solidFill>
              </a:rPr>
              <a:t>πρόληψης, διερεύνησης, ανίχνευσης, δίωξης ποινικών αδικημάτων από τις αρμόδιες αρχές και στη συνεργασία μεταξύ αστυνομικών, διοικητικών και δικαστικών </a:t>
            </a:r>
            <a:r>
              <a:rPr lang="el-GR" sz="1600" b="1" dirty="0" smtClean="0">
                <a:solidFill>
                  <a:srgbClr val="002060"/>
                </a:solidFill>
              </a:rPr>
              <a:t>αρχών.</a:t>
            </a:r>
            <a:endParaRPr lang="el-GR" sz="1600" b="1" dirty="0">
              <a:solidFill>
                <a:srgbClr val="002060"/>
              </a:solidFill>
            </a:endParaRPr>
          </a:p>
          <a:p>
            <a:pPr marL="285750" lvl="0" indent="-285750" algn="just">
              <a:buFont typeface="Arial" panose="020B0604020202020204" pitchFamily="34" charset="0"/>
              <a:buChar char="•"/>
            </a:pPr>
            <a:endParaRPr lang="el-GR" sz="1600" b="1" dirty="0">
              <a:solidFill>
                <a:srgbClr val="002060"/>
              </a:solidFill>
            </a:endParaRPr>
          </a:p>
          <a:p>
            <a:pPr algn="just"/>
            <a:endParaRPr lang="el-GR" sz="1600" b="1" u="sng" dirty="0">
              <a:solidFill>
                <a:srgbClr val="002060"/>
              </a:solidFill>
            </a:endParaRPr>
          </a:p>
        </p:txBody>
      </p:sp>
    </p:spTree>
    <p:extLst>
      <p:ext uri="{BB962C8B-B14F-4D97-AF65-F5344CB8AC3E}">
        <p14:creationId xmlns:p14="http://schemas.microsoft.com/office/powerpoint/2010/main" val="213104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25713" y="147781"/>
            <a:ext cx="8091055" cy="1025237"/>
          </a:xfrm>
        </p:spPr>
        <p:txBody>
          <a:bodyPr>
            <a:normAutofit/>
          </a:bodyPr>
          <a:lstStyle/>
          <a:p>
            <a:pPr algn="ctr"/>
            <a:r>
              <a:rPr lang="en-US" sz="2800" b="1" dirty="0" smtClean="0">
                <a:solidFill>
                  <a:schemeClr val="tx2">
                    <a:lumMod val="20000"/>
                    <a:lumOff val="80000"/>
                  </a:schemeClr>
                </a:solidFill>
              </a:rPr>
              <a:t>IDEA – </a:t>
            </a:r>
            <a:r>
              <a:rPr lang="el-GR" sz="2800" b="1" dirty="0" smtClean="0">
                <a:solidFill>
                  <a:schemeClr val="tx2">
                    <a:lumMod val="20000"/>
                    <a:lumOff val="80000"/>
                  </a:schemeClr>
                </a:solidFill>
              </a:rPr>
              <a:t/>
            </a:r>
            <a:br>
              <a:rPr lang="el-GR" sz="2800" b="1" dirty="0" smtClean="0">
                <a:solidFill>
                  <a:schemeClr val="tx2">
                    <a:lumMod val="20000"/>
                    <a:lumOff val="80000"/>
                  </a:schemeClr>
                </a:solidFill>
              </a:rPr>
            </a:br>
            <a:r>
              <a:rPr lang="el-GR" sz="2800" b="1" dirty="0"/>
              <a:t>ΠΡΟΣΤΑΣΙΑ ΠΡΟΣΩΠΙΚΩΝ ΔΕΔΟΜΕΝΩΝ</a:t>
            </a:r>
            <a:endParaRPr lang="el-GR" sz="2800" b="1" dirty="0">
              <a:solidFill>
                <a:schemeClr val="tx2">
                  <a:lumMod val="20000"/>
                  <a:lumOff val="80000"/>
                </a:schemeClr>
              </a:solidFill>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13" y="508000"/>
            <a:ext cx="1575452" cy="131156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3" y="2742913"/>
            <a:ext cx="1571925" cy="1736724"/>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 y="5597135"/>
            <a:ext cx="2263162" cy="905265"/>
          </a:xfrm>
          <a:prstGeom prst="rect">
            <a:avLst/>
          </a:prstGeom>
        </p:spPr>
      </p:pic>
      <p:sp>
        <p:nvSpPr>
          <p:cNvPr id="3" name="TextBox 2"/>
          <p:cNvSpPr txBox="1"/>
          <p:nvPr/>
        </p:nvSpPr>
        <p:spPr>
          <a:xfrm>
            <a:off x="2625713" y="1524000"/>
            <a:ext cx="8660124" cy="4278094"/>
          </a:xfrm>
          <a:prstGeom prst="rect">
            <a:avLst/>
          </a:prstGeom>
          <a:noFill/>
        </p:spPr>
        <p:txBody>
          <a:bodyPr wrap="square" rtlCol="0">
            <a:spAutoFit/>
          </a:bodyPr>
          <a:lstStyle/>
          <a:p>
            <a:pPr algn="just"/>
            <a:r>
              <a:rPr lang="el-GR" sz="1600" b="1" u="sng" dirty="0" smtClean="0">
                <a:solidFill>
                  <a:srgbClr val="002060"/>
                </a:solidFill>
              </a:rPr>
              <a:t>Γ.Κ.Π.Δ. – Ορισμοί</a:t>
            </a:r>
          </a:p>
          <a:p>
            <a:pPr algn="just"/>
            <a:endParaRPr lang="el-GR" sz="1600" b="1" u="sng" dirty="0">
              <a:solidFill>
                <a:srgbClr val="002060"/>
              </a:solidFill>
            </a:endParaRPr>
          </a:p>
          <a:p>
            <a:pPr marL="285750" indent="-285750" algn="just">
              <a:buFont typeface="Wingdings" panose="05000000000000000000" pitchFamily="2" charset="2"/>
              <a:buChar char="Ø"/>
            </a:pPr>
            <a:r>
              <a:rPr lang="el-GR" sz="1600" b="1" dirty="0" smtClean="0">
                <a:solidFill>
                  <a:srgbClr val="002060"/>
                </a:solidFill>
              </a:rPr>
              <a:t>Δεδομένα προσωπικού χαρακτήρα,     </a:t>
            </a:r>
          </a:p>
          <a:p>
            <a:pPr marL="285750" indent="-285750" algn="just">
              <a:buFont typeface="Wingdings" panose="05000000000000000000" pitchFamily="2" charset="2"/>
              <a:buChar char="Ø"/>
            </a:pPr>
            <a:r>
              <a:rPr lang="el-GR" sz="1600" b="1" dirty="0" smtClean="0">
                <a:solidFill>
                  <a:srgbClr val="002060"/>
                </a:solidFill>
              </a:rPr>
              <a:t>Επεξεργασία,</a:t>
            </a:r>
          </a:p>
          <a:p>
            <a:pPr marL="285750" indent="-285750" algn="just">
              <a:buFont typeface="Wingdings" panose="05000000000000000000" pitchFamily="2" charset="2"/>
              <a:buChar char="Ø"/>
            </a:pPr>
            <a:r>
              <a:rPr lang="el-GR" sz="1600" b="1" dirty="0" smtClean="0">
                <a:solidFill>
                  <a:srgbClr val="002060"/>
                </a:solidFill>
              </a:rPr>
              <a:t>Κατάρτιση προφίλ,</a:t>
            </a:r>
          </a:p>
          <a:p>
            <a:pPr marL="285750" indent="-285750" algn="just">
              <a:buFont typeface="Wingdings" panose="05000000000000000000" pitchFamily="2" charset="2"/>
              <a:buChar char="Ø"/>
            </a:pPr>
            <a:r>
              <a:rPr lang="el-GR" sz="1600" b="1" dirty="0" smtClean="0">
                <a:solidFill>
                  <a:srgbClr val="002060"/>
                </a:solidFill>
              </a:rPr>
              <a:t>Περιορισμός επεξεργασίας,</a:t>
            </a:r>
          </a:p>
          <a:p>
            <a:pPr marL="285750" indent="-285750" algn="just">
              <a:buFont typeface="Wingdings" panose="05000000000000000000" pitchFamily="2" charset="2"/>
              <a:buChar char="Ø"/>
            </a:pPr>
            <a:r>
              <a:rPr lang="el-GR" sz="1600" b="1" dirty="0" smtClean="0">
                <a:solidFill>
                  <a:srgbClr val="002060"/>
                </a:solidFill>
              </a:rPr>
              <a:t>Ψευδωνυμοποίηση,</a:t>
            </a:r>
          </a:p>
          <a:p>
            <a:pPr marL="285750" indent="-285750" algn="just">
              <a:buFont typeface="Wingdings" panose="05000000000000000000" pitchFamily="2" charset="2"/>
              <a:buChar char="Ø"/>
            </a:pPr>
            <a:r>
              <a:rPr lang="el-GR" sz="1600" b="1" dirty="0" smtClean="0">
                <a:solidFill>
                  <a:srgbClr val="002060"/>
                </a:solidFill>
              </a:rPr>
              <a:t>Σύστημα αρχειοθέτησης,</a:t>
            </a:r>
          </a:p>
          <a:p>
            <a:pPr marL="285750" indent="-285750" algn="just">
              <a:buFont typeface="Wingdings" panose="05000000000000000000" pitchFamily="2" charset="2"/>
              <a:buChar char="Ø"/>
            </a:pPr>
            <a:r>
              <a:rPr lang="el-GR" sz="1600" b="1" dirty="0" smtClean="0">
                <a:solidFill>
                  <a:srgbClr val="002060"/>
                </a:solidFill>
              </a:rPr>
              <a:t>Υπεύθυνος επεξεργασίας,</a:t>
            </a:r>
          </a:p>
          <a:p>
            <a:pPr marL="285750" indent="-285750" algn="just">
              <a:buFont typeface="Wingdings" panose="05000000000000000000" pitchFamily="2" charset="2"/>
              <a:buChar char="Ø"/>
            </a:pPr>
            <a:r>
              <a:rPr lang="el-GR" sz="1600" b="1" dirty="0" smtClean="0">
                <a:solidFill>
                  <a:srgbClr val="002060"/>
                </a:solidFill>
              </a:rPr>
              <a:t>Εκτελών την επεξεργασία,</a:t>
            </a:r>
          </a:p>
          <a:p>
            <a:pPr marL="285750" indent="-285750" algn="just">
              <a:buFont typeface="Wingdings" panose="05000000000000000000" pitchFamily="2" charset="2"/>
              <a:buChar char="Ø"/>
            </a:pPr>
            <a:r>
              <a:rPr lang="el-GR" sz="1600" b="1" dirty="0" smtClean="0">
                <a:solidFill>
                  <a:srgbClr val="002060"/>
                </a:solidFill>
              </a:rPr>
              <a:t>Αποδέκτης,</a:t>
            </a:r>
          </a:p>
          <a:p>
            <a:pPr marL="285750" indent="-285750" algn="just">
              <a:buFont typeface="Wingdings" panose="05000000000000000000" pitchFamily="2" charset="2"/>
              <a:buChar char="Ø"/>
            </a:pPr>
            <a:r>
              <a:rPr lang="el-GR" sz="1600" b="1" dirty="0" smtClean="0">
                <a:solidFill>
                  <a:srgbClr val="002060"/>
                </a:solidFill>
              </a:rPr>
              <a:t>Συγκατάθεση του υποκειμένου δεδομένων,</a:t>
            </a:r>
          </a:p>
          <a:p>
            <a:pPr marL="285750" indent="-285750" algn="just">
              <a:buFont typeface="Wingdings" panose="05000000000000000000" pitchFamily="2" charset="2"/>
              <a:buChar char="Ø"/>
            </a:pPr>
            <a:r>
              <a:rPr lang="el-GR" sz="1600" b="1" dirty="0" smtClean="0">
                <a:solidFill>
                  <a:srgbClr val="002060"/>
                </a:solidFill>
              </a:rPr>
              <a:t>Παραβίαση δεδομένων προσωπικού χαρακτήρα,</a:t>
            </a:r>
          </a:p>
          <a:p>
            <a:pPr marL="285750" indent="-285750" algn="just">
              <a:buFont typeface="Wingdings" panose="05000000000000000000" pitchFamily="2" charset="2"/>
              <a:buChar char="Ø"/>
            </a:pPr>
            <a:r>
              <a:rPr lang="el-GR" sz="1600" b="1" dirty="0" smtClean="0">
                <a:solidFill>
                  <a:srgbClr val="002060"/>
                </a:solidFill>
              </a:rPr>
              <a:t>Γενετικά δεδομένα,</a:t>
            </a:r>
          </a:p>
          <a:p>
            <a:pPr marL="285750" indent="-285750" algn="just">
              <a:buFont typeface="Wingdings" panose="05000000000000000000" pitchFamily="2" charset="2"/>
              <a:buChar char="Ø"/>
            </a:pPr>
            <a:r>
              <a:rPr lang="el-GR" sz="1600" b="1" dirty="0" smtClean="0">
                <a:solidFill>
                  <a:srgbClr val="002060"/>
                </a:solidFill>
              </a:rPr>
              <a:t>Βιομετρικά δεδομένα,</a:t>
            </a:r>
          </a:p>
          <a:p>
            <a:pPr marL="285750" indent="-285750" algn="just">
              <a:buFont typeface="Wingdings" panose="05000000000000000000" pitchFamily="2" charset="2"/>
              <a:buChar char="Ø"/>
            </a:pPr>
            <a:r>
              <a:rPr lang="el-GR" sz="1600" b="1" dirty="0" smtClean="0">
                <a:solidFill>
                  <a:srgbClr val="002060"/>
                </a:solidFill>
              </a:rPr>
              <a:t>Δεδομένα που αφορούν την υγεία</a:t>
            </a:r>
          </a:p>
          <a:p>
            <a:pPr marL="285750" indent="-285750" algn="just">
              <a:buFont typeface="Wingdings" panose="05000000000000000000" pitchFamily="2" charset="2"/>
              <a:buChar char="Ø"/>
            </a:pPr>
            <a:endParaRPr lang="el-GR" sz="1600" b="1" dirty="0" smtClean="0">
              <a:solidFill>
                <a:srgbClr val="002060"/>
              </a:solidFill>
            </a:endParaRPr>
          </a:p>
        </p:txBody>
      </p:sp>
    </p:spTree>
    <p:extLst>
      <p:ext uri="{BB962C8B-B14F-4D97-AF65-F5344CB8AC3E}">
        <p14:creationId xmlns:p14="http://schemas.microsoft.com/office/powerpoint/2010/main" val="1548356052"/>
      </p:ext>
    </p:extLst>
  </p:cSld>
  <p:clrMapOvr>
    <a:masterClrMapping/>
  </p:clrMapOvr>
</p:sld>
</file>

<file path=ppt/theme/theme1.xml><?xml version="1.0" encoding="utf-8"?>
<a:theme xmlns:a="http://schemas.openxmlformats.org/drawingml/2006/main" name="Τομή">
  <a:themeElements>
    <a:clrScheme name="Τομή">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Τομή">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Τομή">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613</TotalTime>
  <Words>1654</Words>
  <Application>Microsoft Office PowerPoint</Application>
  <PresentationFormat>Ευρεία οθόνη</PresentationFormat>
  <Paragraphs>311</Paragraphs>
  <Slides>33</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33</vt:i4>
      </vt:variant>
    </vt:vector>
  </HeadingPairs>
  <TitlesOfParts>
    <vt:vector size="41" baseType="lpstr">
      <vt:lpstr>Aptos</vt:lpstr>
      <vt:lpstr>Arial</vt:lpstr>
      <vt:lpstr>Calibri</vt:lpstr>
      <vt:lpstr>Century Gothic</vt:lpstr>
      <vt:lpstr>Times New Roman</vt:lpstr>
      <vt:lpstr>Wingdings</vt:lpstr>
      <vt:lpstr>Wingdings 3</vt:lpstr>
      <vt:lpstr>Τομή</vt:lpstr>
      <vt:lpstr>Παρουσίαση του PowerPoint</vt:lpstr>
      <vt:lpstr>IDEA –  ΠΡΟΣΤΑΣΙΑ ΠΡΟΣΩΠΙΚΩΝ ΔΕΔΟΜΕΝΩΝ</vt:lpstr>
      <vt:lpstr>IDEA –  ΠΡΟΣΤΑΣΙΑ ΠΡΟΣΩΠΙΚΩΝ ΔΕΔΟΜΕΝΩΝ</vt:lpstr>
      <vt:lpstr>IDEA –  ΠΡΟΣΤΑΣΙΑ ΠΡΟΣΩΠΙΚΩΝ ΔΕΔΟΜΕΝΩΝ</vt:lpstr>
      <vt:lpstr>IDEA  Increasing Digital Environment Abilities – Βελτίωση Ψηφιακών Ικανοτήτων </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vt:lpstr>
      <vt:lpstr>IDEA –  ΠΡΟΣΤΑΣΙΑ ΠΡΟΣΩΠΙΚΩΝ ΔΕΔΟΜΕΝΩΝ </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Λογαριασμός Microsoft</dc:creator>
  <cp:lastModifiedBy>Λογαριασμός Microsoft</cp:lastModifiedBy>
  <cp:revision>51</cp:revision>
  <dcterms:created xsi:type="dcterms:W3CDTF">2025-11-18T09:25:14Z</dcterms:created>
  <dcterms:modified xsi:type="dcterms:W3CDTF">2025-12-19T08:44:38Z</dcterms:modified>
</cp:coreProperties>
</file>